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7" r:id="rId2"/>
    <p:sldMasterId id="2147483760" r:id="rId3"/>
  </p:sldMasterIdLst>
  <p:notesMasterIdLst>
    <p:notesMasterId r:id="rId151"/>
  </p:notesMasterIdLst>
  <p:sldIdLst>
    <p:sldId id="307" r:id="rId4"/>
    <p:sldId id="257" r:id="rId5"/>
    <p:sldId id="258" r:id="rId6"/>
    <p:sldId id="370" r:id="rId7"/>
    <p:sldId id="371" r:id="rId8"/>
    <p:sldId id="261" r:id="rId9"/>
    <p:sldId id="331" r:id="rId10"/>
    <p:sldId id="592" r:id="rId11"/>
    <p:sldId id="937" r:id="rId12"/>
    <p:sldId id="529" r:id="rId13"/>
    <p:sldId id="609" r:id="rId14"/>
    <p:sldId id="938" r:id="rId15"/>
    <p:sldId id="939" r:id="rId16"/>
    <p:sldId id="940" r:id="rId17"/>
    <p:sldId id="941" r:id="rId18"/>
    <p:sldId id="942" r:id="rId19"/>
    <p:sldId id="611" r:id="rId20"/>
    <p:sldId id="943" r:id="rId21"/>
    <p:sldId id="944" r:id="rId22"/>
    <p:sldId id="945" r:id="rId23"/>
    <p:sldId id="948" r:id="rId24"/>
    <p:sldId id="949" r:id="rId25"/>
    <p:sldId id="950" r:id="rId26"/>
    <p:sldId id="951" r:id="rId27"/>
    <p:sldId id="946" r:id="rId28"/>
    <p:sldId id="952" r:id="rId29"/>
    <p:sldId id="956" r:id="rId30"/>
    <p:sldId id="953" r:id="rId31"/>
    <p:sldId id="957" r:id="rId32"/>
    <p:sldId id="954" r:id="rId33"/>
    <p:sldId id="958" r:id="rId34"/>
    <p:sldId id="962" r:id="rId35"/>
    <p:sldId id="963" r:id="rId36"/>
    <p:sldId id="964" r:id="rId37"/>
    <p:sldId id="960" r:id="rId38"/>
    <p:sldId id="961" r:id="rId39"/>
    <p:sldId id="955" r:id="rId40"/>
    <p:sldId id="959" r:id="rId41"/>
    <p:sldId id="969" r:id="rId42"/>
    <p:sldId id="970" r:id="rId43"/>
    <p:sldId id="971" r:id="rId44"/>
    <p:sldId id="965" r:id="rId45"/>
    <p:sldId id="972" r:id="rId46"/>
    <p:sldId id="978" r:id="rId47"/>
    <p:sldId id="979" r:id="rId48"/>
    <p:sldId id="966" r:id="rId49"/>
    <p:sldId id="980" r:id="rId50"/>
    <p:sldId id="973" r:id="rId51"/>
    <p:sldId id="974" r:id="rId52"/>
    <p:sldId id="975" r:id="rId53"/>
    <p:sldId id="976" r:id="rId54"/>
    <p:sldId id="977" r:id="rId55"/>
    <p:sldId id="967" r:id="rId56"/>
    <p:sldId id="968" r:id="rId57"/>
    <p:sldId id="947" r:id="rId58"/>
    <p:sldId id="763" r:id="rId59"/>
    <p:sldId id="827" r:id="rId60"/>
    <p:sldId id="831" r:id="rId61"/>
    <p:sldId id="832" r:id="rId62"/>
    <p:sldId id="833" r:id="rId63"/>
    <p:sldId id="830" r:id="rId64"/>
    <p:sldId id="837" r:id="rId65"/>
    <p:sldId id="834" r:id="rId66"/>
    <p:sldId id="838" r:id="rId67"/>
    <p:sldId id="839" r:id="rId68"/>
    <p:sldId id="841" r:id="rId69"/>
    <p:sldId id="842" r:id="rId70"/>
    <p:sldId id="843" r:id="rId71"/>
    <p:sldId id="835" r:id="rId72"/>
    <p:sldId id="844" r:id="rId73"/>
    <p:sldId id="836" r:id="rId74"/>
    <p:sldId id="846" r:id="rId75"/>
    <p:sldId id="847" r:id="rId76"/>
    <p:sldId id="868" r:id="rId77"/>
    <p:sldId id="869" r:id="rId78"/>
    <p:sldId id="872" r:id="rId79"/>
    <p:sldId id="870" r:id="rId80"/>
    <p:sldId id="848" r:id="rId81"/>
    <p:sldId id="850" r:id="rId82"/>
    <p:sldId id="877" r:id="rId83"/>
    <p:sldId id="878" r:id="rId84"/>
    <p:sldId id="879" r:id="rId85"/>
    <p:sldId id="881" r:id="rId86"/>
    <p:sldId id="885" r:id="rId87"/>
    <p:sldId id="882" r:id="rId88"/>
    <p:sldId id="883" r:id="rId89"/>
    <p:sldId id="884" r:id="rId90"/>
    <p:sldId id="849" r:id="rId91"/>
    <p:sldId id="880" r:id="rId92"/>
    <p:sldId id="873" r:id="rId93"/>
    <p:sldId id="886" r:id="rId94"/>
    <p:sldId id="891" r:id="rId95"/>
    <p:sldId id="887" r:id="rId96"/>
    <p:sldId id="888" r:id="rId97"/>
    <p:sldId id="889" r:id="rId98"/>
    <p:sldId id="890" r:id="rId99"/>
    <p:sldId id="892" r:id="rId100"/>
    <p:sldId id="893" r:id="rId101"/>
    <p:sldId id="894" r:id="rId102"/>
    <p:sldId id="895" r:id="rId103"/>
    <p:sldId id="896" r:id="rId104"/>
    <p:sldId id="897" r:id="rId105"/>
    <p:sldId id="898" r:id="rId106"/>
    <p:sldId id="899" r:id="rId107"/>
    <p:sldId id="900" r:id="rId108"/>
    <p:sldId id="901" r:id="rId109"/>
    <p:sldId id="902" r:id="rId110"/>
    <p:sldId id="874" r:id="rId111"/>
    <p:sldId id="903" r:id="rId112"/>
    <p:sldId id="904" r:id="rId113"/>
    <p:sldId id="905" r:id="rId114"/>
    <p:sldId id="875" r:id="rId115"/>
    <p:sldId id="907" r:id="rId116"/>
    <p:sldId id="908" r:id="rId117"/>
    <p:sldId id="909" r:id="rId118"/>
    <p:sldId id="910" r:id="rId119"/>
    <p:sldId id="876" r:id="rId120"/>
    <p:sldId id="859" r:id="rId121"/>
    <p:sldId id="917" r:id="rId122"/>
    <p:sldId id="918" r:id="rId123"/>
    <p:sldId id="911" r:id="rId124"/>
    <p:sldId id="912" r:id="rId125"/>
    <p:sldId id="913" r:id="rId126"/>
    <p:sldId id="919" r:id="rId127"/>
    <p:sldId id="920" r:id="rId128"/>
    <p:sldId id="921" r:id="rId129"/>
    <p:sldId id="922" r:id="rId130"/>
    <p:sldId id="923" r:id="rId131"/>
    <p:sldId id="924" r:id="rId132"/>
    <p:sldId id="925" r:id="rId133"/>
    <p:sldId id="926" r:id="rId134"/>
    <p:sldId id="927" r:id="rId135"/>
    <p:sldId id="928" r:id="rId136"/>
    <p:sldId id="929" r:id="rId137"/>
    <p:sldId id="930" r:id="rId138"/>
    <p:sldId id="933" r:id="rId139"/>
    <p:sldId id="935" r:id="rId140"/>
    <p:sldId id="932" r:id="rId141"/>
    <p:sldId id="934" r:id="rId142"/>
    <p:sldId id="931" r:id="rId143"/>
    <p:sldId id="936" r:id="rId144"/>
    <p:sldId id="823" r:id="rId145"/>
    <p:sldId id="821" r:id="rId146"/>
    <p:sldId id="825" r:id="rId147"/>
    <p:sldId id="824" r:id="rId148"/>
    <p:sldId id="822" r:id="rId149"/>
    <p:sldId id="296"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307"/>
            <p14:sldId id="257"/>
            <p14:sldId id="258"/>
            <p14:sldId id="370"/>
            <p14:sldId id="371"/>
            <p14:sldId id="261"/>
            <p14:sldId id="331"/>
            <p14:sldId id="592"/>
            <p14:sldId id="937"/>
          </p14:sldIdLst>
        </p14:section>
        <p14:section name="SECTION 1" id="{73220C7C-D6A9-409E-AB1F-A5F74CB08080}">
          <p14:sldIdLst>
            <p14:sldId id="529"/>
            <p14:sldId id="609"/>
            <p14:sldId id="938"/>
            <p14:sldId id="939"/>
          </p14:sldIdLst>
        </p14:section>
        <p14:section name="DEMO 1" id="{EF1632C0-6D5C-40CE-9C6F-11DE02DE578D}">
          <p14:sldIdLst>
            <p14:sldId id="940"/>
            <p14:sldId id="941"/>
            <p14:sldId id="942"/>
            <p14:sldId id="611"/>
            <p14:sldId id="943"/>
            <p14:sldId id="944"/>
            <p14:sldId id="945"/>
            <p14:sldId id="948"/>
            <p14:sldId id="949"/>
            <p14:sldId id="950"/>
            <p14:sldId id="951"/>
            <p14:sldId id="946"/>
            <p14:sldId id="952"/>
            <p14:sldId id="956"/>
            <p14:sldId id="953"/>
            <p14:sldId id="957"/>
            <p14:sldId id="954"/>
            <p14:sldId id="958"/>
            <p14:sldId id="962"/>
          </p14:sldIdLst>
        </p14:section>
        <p14:section name="SECTION 2" id="{399A0C71-A891-4765-9307-B90DF9C5DCA1}">
          <p14:sldIdLst>
            <p14:sldId id="963"/>
            <p14:sldId id="964"/>
            <p14:sldId id="960"/>
            <p14:sldId id="961"/>
            <p14:sldId id="955"/>
            <p14:sldId id="959"/>
            <p14:sldId id="969"/>
            <p14:sldId id="970"/>
            <p14:sldId id="971"/>
            <p14:sldId id="965"/>
            <p14:sldId id="972"/>
          </p14:sldIdLst>
        </p14:section>
        <p14:section name="DEMO 2" id="{3CFF1FDD-1FE4-4B4E-BDE0-EF0CF34E584E}">
          <p14:sldIdLst>
            <p14:sldId id="978"/>
            <p14:sldId id="979"/>
            <p14:sldId id="966"/>
            <p14:sldId id="980"/>
            <p14:sldId id="973"/>
            <p14:sldId id="974"/>
            <p14:sldId id="975"/>
            <p14:sldId id="976"/>
            <p14:sldId id="977"/>
            <p14:sldId id="967"/>
            <p14:sldId id="968"/>
            <p14:sldId id="947"/>
          </p14:sldIdLst>
        </p14:section>
        <p14:section name="Quiz" id="{C147E044-4FA5-4E51-8922-FF67A00F879A}">
          <p14:sldIdLst>
            <p14:sldId id="763"/>
          </p14:sldIdLst>
        </p14:section>
        <p14:section name="Power BI Service" id="{342DA9E4-43A8-45BD-92A5-E55F2BDA6DC5}">
          <p14:sldIdLst>
            <p14:sldId id="827"/>
            <p14:sldId id="831"/>
            <p14:sldId id="832"/>
            <p14:sldId id="833"/>
            <p14:sldId id="830"/>
            <p14:sldId id="837"/>
            <p14:sldId id="834"/>
            <p14:sldId id="838"/>
            <p14:sldId id="839"/>
            <p14:sldId id="841"/>
            <p14:sldId id="842"/>
            <p14:sldId id="843"/>
            <p14:sldId id="835"/>
            <p14:sldId id="844"/>
            <p14:sldId id="836"/>
            <p14:sldId id="846"/>
            <p14:sldId id="847"/>
            <p14:sldId id="868"/>
            <p14:sldId id="869"/>
            <p14:sldId id="872"/>
            <p14:sldId id="870"/>
            <p14:sldId id="848"/>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893"/>
            <p14:sldId id="894"/>
            <p14:sldId id="895"/>
            <p14:sldId id="896"/>
            <p14:sldId id="897"/>
            <p14:sldId id="898"/>
            <p14:sldId id="899"/>
            <p14:sldId id="900"/>
            <p14:sldId id="901"/>
            <p14:sldId id="902"/>
            <p14:sldId id="874"/>
            <p14:sldId id="903"/>
            <p14:sldId id="904"/>
            <p14:sldId id="905"/>
            <p14:sldId id="875"/>
            <p14:sldId id="907"/>
            <p14:sldId id="908"/>
            <p14:sldId id="909"/>
            <p14:sldId id="910"/>
            <p14:sldId id="876"/>
            <p14:sldId id="859"/>
            <p14:sldId id="917"/>
            <p14:sldId id="918"/>
            <p14:sldId id="911"/>
            <p14:sldId id="912"/>
            <p14:sldId id="913"/>
            <p14:sldId id="919"/>
            <p14:sldId id="920"/>
            <p14:sldId id="921"/>
            <p14:sldId id="922"/>
            <p14:sldId id="923"/>
            <p14:sldId id="924"/>
            <p14:sldId id="925"/>
            <p14:sldId id="926"/>
            <p14:sldId id="927"/>
            <p14:sldId id="928"/>
            <p14:sldId id="929"/>
            <p14:sldId id="930"/>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2C812"/>
    <a:srgbClr val="262626"/>
    <a:srgbClr val="66FF99"/>
    <a:srgbClr val="FFFFFF"/>
    <a:srgbClr val="404040"/>
    <a:srgbClr val="0075D6"/>
    <a:srgbClr val="003C6C"/>
    <a:srgbClr val="BFBFBF"/>
    <a:srgbClr val="F2C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16BFB-0692-4633-B78B-1AAEE5C36FCF}" v="2" dt="2019-03-21T03:58:20.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0" autoAdjust="0"/>
    <p:restoredTop sz="85570" autoAdjust="0"/>
  </p:normalViewPr>
  <p:slideViewPr>
    <p:cSldViewPr snapToGrid="0">
      <p:cViewPr>
        <p:scale>
          <a:sx n="75" d="100"/>
          <a:sy n="75" d="100"/>
        </p:scale>
        <p:origin x="648" y="68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notesMaster" Target="notesMasters/notesMaster1.xml"/><Relationship Id="rId156" Type="http://schemas.microsoft.com/office/2016/11/relationships/changesInfo" Target="changesInfos/changesInfo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theme" Target="theme/theme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12/17/2019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in-person later and internationally. </a:t>
            </a:r>
          </a:p>
          <a:p>
            <a:r>
              <a:rPr lang="en-US" dirty="0"/>
              <a:t>This material is updated monthly. </a:t>
            </a:r>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current state of this data model its going to count all records in the customer table for product ID 101 Bikes and say the count of customers is 5, which is incorrect cause it should be 2 but it can’t filter the customer table. This is confusing if you don’t come from an IT or BI background, or perhaps its not advanced for you. But what we do is Turn on Cross Filtering and the Transactional table (Sales) is going to be able to filter the Customers table based on </a:t>
            </a:r>
            <a:r>
              <a:rPr lang="en-US" sz="1200" b="0" i="0" u="none" strike="noStrike" kern="1200" baseline="0" dirty="0" err="1">
                <a:solidFill>
                  <a:schemeClr val="tx1"/>
                </a:solidFill>
                <a:latin typeface="+mn-lt"/>
                <a:ea typeface="+mn-ea"/>
                <a:cs typeface="+mn-cs"/>
              </a:rPr>
              <a:t>CustID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97026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 how is this all related? </a:t>
            </a:r>
          </a:p>
          <a:p>
            <a:r>
              <a:rPr lang="en-US" sz="1200" b="0" i="0" u="none" strike="noStrike" kern="1200" baseline="0" dirty="0">
                <a:solidFill>
                  <a:schemeClr val="tx1"/>
                </a:solidFill>
                <a:latin typeface="+mn-lt"/>
                <a:ea typeface="+mn-ea"/>
                <a:cs typeface="+mn-cs"/>
              </a:rPr>
              <a:t>Under Actions, click the Related icon. </a:t>
            </a:r>
          </a:p>
          <a:p>
            <a:r>
              <a:rPr lang="en-US" sz="1200" b="0" i="0" u="none" strike="noStrike" kern="1200" baseline="0" dirty="0">
                <a:solidFill>
                  <a:schemeClr val="tx1"/>
                </a:solidFill>
                <a:latin typeface="+mn-lt"/>
                <a:ea typeface="+mn-ea"/>
                <a:cs typeface="+mn-cs"/>
              </a:rPr>
              <a:t>Notice the how this dataset is related to a report and a dashboard.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242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tiles created on this Dashboard.</a:t>
            </a:r>
          </a:p>
          <a:p>
            <a:r>
              <a:rPr lang="en-US" sz="1200" b="0" i="0" u="none" strike="noStrike" kern="1200" baseline="0" dirty="0">
                <a:solidFill>
                  <a:schemeClr val="tx1"/>
                </a:solidFill>
                <a:latin typeface="+mn-lt"/>
                <a:ea typeface="+mn-ea"/>
                <a:cs typeface="+mn-cs"/>
              </a:rPr>
              <a:t>• Talk about how clicking on dashboard tile navigates to the respective report page </a:t>
            </a:r>
          </a:p>
          <a:p>
            <a:r>
              <a:rPr lang="en-US" sz="1200" b="0" i="0" u="none" strike="noStrike" kern="1200" baseline="0" dirty="0">
                <a:solidFill>
                  <a:schemeClr val="tx1"/>
                </a:solidFill>
                <a:latin typeface="+mn-lt"/>
                <a:ea typeface="+mn-ea"/>
                <a:cs typeface="+mn-cs"/>
              </a:rPr>
              <a:t>• Using …by Year, Manufacturer line chart talk about In </a:t>
            </a:r>
            <a:r>
              <a:rPr lang="en-US" sz="1200" b="1" i="0" u="none" strike="noStrike" kern="1200" baseline="0" dirty="0">
                <a:solidFill>
                  <a:schemeClr val="tx1"/>
                </a:solidFill>
                <a:latin typeface="+mn-lt"/>
                <a:ea typeface="+mn-ea"/>
                <a:cs typeface="+mn-cs"/>
              </a:rPr>
              <a:t>Focus mode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6979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7821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3737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Market Share tile, talk about the ability to </a:t>
            </a:r>
            <a:r>
              <a:rPr lang="en-US" sz="1200" b="1" i="0" u="none" strike="noStrike" kern="1200" baseline="0" dirty="0">
                <a:solidFill>
                  <a:schemeClr val="tx1"/>
                </a:solidFill>
                <a:latin typeface="+mn-lt"/>
                <a:ea typeface="+mn-ea"/>
                <a:cs typeface="+mn-cs"/>
              </a:rPr>
              <a:t>Create and Manage alerts </a:t>
            </a:r>
          </a:p>
          <a:p>
            <a:r>
              <a:rPr lang="en-US" sz="1200" b="0" i="0" u="none" strike="noStrike" kern="1200" baseline="0" dirty="0">
                <a:solidFill>
                  <a:schemeClr val="tx1"/>
                </a:solidFill>
                <a:latin typeface="+mn-lt"/>
                <a:ea typeface="+mn-ea"/>
                <a:cs typeface="+mn-cs"/>
              </a:rPr>
              <a:t>Notice, the ability to use Flow to trigger actions.</a:t>
            </a:r>
          </a:p>
          <a:p>
            <a:r>
              <a:rPr lang="en-US" sz="1200" b="0" i="0" u="none" strike="noStrike" kern="1200" baseline="0" dirty="0">
                <a:solidFill>
                  <a:schemeClr val="tx1"/>
                </a:solidFill>
                <a:latin typeface="+mn-lt"/>
                <a:ea typeface="+mn-ea"/>
                <a:cs typeface="+mn-cs"/>
              </a:rPr>
              <a:t>Save and Close.</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4027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Talk about Q&amp;A </a:t>
            </a:r>
          </a:p>
          <a:p>
            <a:r>
              <a:rPr lang="en-US" sz="1200" b="0" i="0" u="none" strike="noStrike" kern="1200" baseline="0" dirty="0">
                <a:solidFill>
                  <a:schemeClr val="tx1"/>
                </a:solidFill>
                <a:latin typeface="+mn-lt"/>
                <a:ea typeface="+mn-ea"/>
                <a:cs typeface="+mn-cs"/>
              </a:rPr>
              <a:t>• Enter Units – talk about the card visual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3895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Units per manufacturer – talk about the bar chart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0108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6907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6625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58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a:t>
            </a:r>
            <a:r>
              <a:rPr lang="en-US" b="0"/>
              <a:t>we take a look </a:t>
            </a:r>
            <a:r>
              <a:rPr lang="en-US" b="0" dirty="0"/>
              <a:t>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0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1558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9506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4358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1279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Featured Dashboard functionality </a:t>
            </a:r>
          </a:p>
          <a:p>
            <a:r>
              <a:rPr lang="en-US" sz="1200" b="0" i="0" u="none" strike="noStrike" kern="1200" baseline="0" dirty="0">
                <a:solidFill>
                  <a:schemeClr val="tx1"/>
                </a:solidFill>
                <a:latin typeface="+mn-lt"/>
                <a:ea typeface="+mn-ea"/>
                <a:cs typeface="+mn-cs"/>
              </a:rPr>
              <a:t>• Talk about Favorites functionality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9971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344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Talk about Favorites functionality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545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on the ellipsis next to Datasets -&gt; DIAD- Final Report and talk about the ability to get </a:t>
            </a:r>
            <a:r>
              <a:rPr lang="en-US" sz="1200" b="1" i="0" u="none" strike="noStrike" kern="1200" baseline="0" dirty="0">
                <a:solidFill>
                  <a:schemeClr val="tx1"/>
                </a:solidFill>
                <a:latin typeface="+mn-lt"/>
                <a:ea typeface="+mn-ea"/>
                <a:cs typeface="+mn-cs"/>
              </a:rPr>
              <a:t>QUICK INSIGHTS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Talk about </a:t>
            </a:r>
            <a:r>
              <a:rPr lang="en-US" sz="1200" b="1" i="0" u="none" strike="noStrike" kern="1200" baseline="0" dirty="0">
                <a:solidFill>
                  <a:schemeClr val="tx1"/>
                </a:solidFill>
                <a:latin typeface="+mn-lt"/>
                <a:ea typeface="+mn-ea"/>
                <a:cs typeface="+mn-cs"/>
              </a:rPr>
              <a:t>ANALYZE IN EXCEL </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3456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6790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51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843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It’s important that you note to turn this ON, if you want to Allow Cortana to access this dataset.</a:t>
            </a:r>
          </a:p>
          <a:p>
            <a:r>
              <a:rPr lang="en-US" sz="1200" b="0" i="0" u="none" strike="noStrike" kern="1200" baseline="0" dirty="0">
                <a:solidFill>
                  <a:schemeClr val="tx1"/>
                </a:solidFill>
                <a:latin typeface="+mn-lt"/>
                <a:ea typeface="+mn-ea"/>
                <a:cs typeface="+mn-cs"/>
              </a:rPr>
              <a:t>By default it’s not 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0761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Share Dashboard screen </a:t>
            </a:r>
          </a:p>
          <a:p>
            <a:r>
              <a:rPr lang="en-US" sz="1200" b="0" i="0" u="none" strike="noStrike" kern="1200" baseline="0" dirty="0">
                <a:solidFill>
                  <a:schemeClr val="tx1"/>
                </a:solidFill>
                <a:latin typeface="+mn-lt"/>
                <a:ea typeface="+mn-ea"/>
                <a:cs typeface="+mn-cs"/>
              </a:rPr>
              <a:t>Only users within your organizations are allowed to have access to the shared dashboard.</a:t>
            </a:r>
          </a:p>
          <a:p>
            <a:r>
              <a:rPr lang="en-US" sz="1200" b="0" i="0" u="none" strike="noStrike" kern="1200" baseline="0" dirty="0">
                <a:solidFill>
                  <a:schemeClr val="tx1"/>
                </a:solidFill>
                <a:latin typeface="+mn-lt"/>
                <a:ea typeface="+mn-ea"/>
                <a:cs typeface="+mn-cs"/>
              </a:rPr>
              <a:t>After the dashboard has been shared, option is provided to send an email to the recipients with a link that they will have to click on to accept the share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8763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Users accessing shared dashboard do not edit permissions </a:t>
            </a:r>
          </a:p>
          <a:p>
            <a:r>
              <a:rPr lang="en-US" sz="1200" b="0" i="0" u="none" strike="noStrike" kern="1200" baseline="0" dirty="0">
                <a:solidFill>
                  <a:schemeClr val="tx1"/>
                </a:solidFill>
                <a:latin typeface="+mn-lt"/>
                <a:ea typeface="+mn-ea"/>
                <a:cs typeface="+mn-cs"/>
              </a:rPr>
              <a:t>• If a shared dashboard has reports, you will NOT see the report listed in the navigation pane </a:t>
            </a:r>
          </a:p>
          <a:p>
            <a:r>
              <a:rPr lang="en-US" sz="1200" b="0" i="0" u="none" strike="noStrike" kern="1200" baseline="0" dirty="0">
                <a:solidFill>
                  <a:schemeClr val="tx1"/>
                </a:solidFill>
                <a:latin typeface="+mn-lt"/>
                <a:ea typeface="+mn-ea"/>
                <a:cs typeface="+mn-cs"/>
              </a:rPr>
              <a:t>• To open the report, from the shared dashboard, click one of the tiles. If the report owner created the tile from a report, the report opens. If the report owner created the tile from Q&amp;A, the Q&amp;A page opens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2165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we can see a previously shared dashboard and access per related content.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8399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3695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701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8882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0183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37275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43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simple tables. Internet Sales table (or bridge table) holds the relationship between Customer and Product.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60803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36459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2954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83431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147</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Power BI is great at visually easily showing us the current relationships that we have.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013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908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829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8982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425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2939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553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703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fact table is not able to filter down the Customer table. Once we understand filtering and cross-filtering, this is a very easy problem to solve. We need to turn on Cross-Filtering to solve this problem.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0114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099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7686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IMPORTANT: If the Internet Sales table is filtered by anything else, it will allow to filter the Customer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853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5166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covered very important concepts, first one to many. What is the one side and what is the many side. Then how you can come up with interesting reports around that. For examples, Customers that bought products. Then we talked about single side filtering, default behavior. The one side relationship always filters the many side. Then we talked about Both, this is where the single side can filter the many side AND the many side can filter the single side.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1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We’re going to focus now more on Time Intelligence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33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3485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626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011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232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9199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Because if you setup cross-filtering between your date table and your transactions table, it’s going to allow the transactions table to filter the date table. If it can filter the date table, then dates will disappear from your date table and disappear. Therefore it wont span all possible date ranges so time intelligence doesn’t work.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1:19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916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3:58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9972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3:59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9289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3:59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49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b="0" dirty="0"/>
              <a:t>in this workshop we will cover the breath of Power BI capabilities. </a:t>
            </a:r>
          </a:p>
          <a:p>
            <a:endParaRPr lang="en-US" b="0" dirty="0"/>
          </a:p>
          <a:p>
            <a:r>
              <a:rPr lang="en-US" b="0" dirty="0"/>
              <a:t>After analyzing and visualizing the dataset provided in the workshop, you will use the these skills to get started on your own data. </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3:42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955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a:t>
            </a:r>
            <a:r>
              <a:rPr lang="en-US" b="0"/>
              <a:t>we take a look </a:t>
            </a:r>
            <a:r>
              <a:rPr lang="en-US" b="0" dirty="0"/>
              <a:t>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33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4:05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697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4:04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118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simple tables. Internet Sales table (or bridge table) holds the relationship between Customer and Product.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4:03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016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4:00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4807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4:00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6606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4:00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54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4:00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2762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4:00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79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10:50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41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10:50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7612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285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145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a:t>
            </a:r>
            <a:r>
              <a:rPr lang="en-US" b="0"/>
              <a:t>Many relationships.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2. From the menu on the top right, click on the gear and select Manage gateways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950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relationship product filtering sum totals change.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when you have 2 tables and they have many to many relationship. You can’t build a relationship between 2 tables that have a many to many relationship. You need a Bridge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09941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Dashboards provides information that is most important to the business </a:t>
            </a:r>
          </a:p>
          <a:p>
            <a:r>
              <a:rPr lang="en-US" sz="1200" b="0" i="0" u="none" strike="noStrike" kern="1200" baseline="0" dirty="0">
                <a:solidFill>
                  <a:schemeClr val="tx1"/>
                </a:solidFill>
                <a:latin typeface="+mn-lt"/>
                <a:ea typeface="+mn-ea"/>
                <a:cs typeface="+mn-cs"/>
              </a:rPr>
              <a:t>• In the navigation pane, your dashboards are listed under the Dashboards heading </a:t>
            </a:r>
          </a:p>
          <a:p>
            <a:r>
              <a:rPr lang="en-US" sz="1200" b="0" i="0" u="none" strike="noStrike" kern="1200" baseline="0" dirty="0">
                <a:solidFill>
                  <a:schemeClr val="tx1"/>
                </a:solidFill>
                <a:latin typeface="+mn-lt"/>
                <a:ea typeface="+mn-ea"/>
                <a:cs typeface="+mn-cs"/>
              </a:rPr>
              <a:t>• Each listed dashboard represents a customized view of some subset of the underlying datasets </a:t>
            </a:r>
          </a:p>
          <a:p>
            <a:r>
              <a:rPr lang="en-US" sz="1200" b="0" i="0" u="none" strike="noStrike" kern="1200" baseline="0" dirty="0">
                <a:solidFill>
                  <a:schemeClr val="tx1"/>
                </a:solidFill>
                <a:latin typeface="+mn-lt"/>
                <a:ea typeface="+mn-ea"/>
                <a:cs typeface="+mn-cs"/>
              </a:rPr>
              <a:t>• Dashboard is a collection of tiles that are pinned from Reports by mouse over the desired chart and clicking on the Push Pin Icon.</a:t>
            </a:r>
          </a:p>
          <a:p>
            <a:r>
              <a:rPr lang="en-US" sz="1200" b="0" i="0" u="none" strike="noStrike" kern="1200" baseline="0" dirty="0">
                <a:solidFill>
                  <a:schemeClr val="tx1"/>
                </a:solidFill>
                <a:latin typeface="+mn-lt"/>
                <a:ea typeface="+mn-ea"/>
                <a:cs typeface="+mn-cs"/>
              </a:rPr>
              <a:t>• Each tile displays a single visualization that is created from the data in one of the underlying dataset(s) </a:t>
            </a:r>
          </a:p>
          <a:p>
            <a:r>
              <a:rPr lang="en-US" sz="1200" b="0" i="0" u="none" strike="noStrike" kern="1200" baseline="0" dirty="0">
                <a:solidFill>
                  <a:schemeClr val="tx1"/>
                </a:solidFill>
                <a:latin typeface="+mn-lt"/>
                <a:ea typeface="+mn-ea"/>
                <a:cs typeface="+mn-cs"/>
              </a:rPr>
              <a:t>• To permanently pin a tile to a dashboard, user must be the report owner </a:t>
            </a:r>
          </a:p>
          <a:p>
            <a:r>
              <a:rPr lang="en-US" sz="1200" b="0" i="0" u="none" strike="noStrike" kern="1200" baseline="0" dirty="0">
                <a:solidFill>
                  <a:schemeClr val="tx1"/>
                </a:solidFill>
                <a:latin typeface="+mn-lt"/>
                <a:ea typeface="+mn-ea"/>
                <a:cs typeface="+mn-cs"/>
              </a:rPr>
              <a:t>• Dashboards are not interactive the same way the reports are, they cannot be filtered </a:t>
            </a:r>
          </a:p>
          <a:p>
            <a:r>
              <a:rPr lang="en-US" sz="1200" b="0" i="0" u="none" strike="noStrike" kern="1200" baseline="0" dirty="0">
                <a:solidFill>
                  <a:schemeClr val="tx1"/>
                </a:solidFill>
                <a:latin typeface="+mn-lt"/>
                <a:ea typeface="+mn-ea"/>
                <a:cs typeface="+mn-cs"/>
              </a:rPr>
              <a:t>• Clicking on a tile links back to the report page where the chart resides </a:t>
            </a:r>
          </a:p>
          <a:p>
            <a:r>
              <a:rPr lang="en-US" sz="1200" b="0" i="0" u="none" strike="noStrike" kern="1200" baseline="0" dirty="0">
                <a:solidFill>
                  <a:schemeClr val="tx1"/>
                </a:solidFill>
                <a:latin typeface="+mn-lt"/>
                <a:ea typeface="+mn-ea"/>
                <a:cs typeface="+mn-cs"/>
              </a:rPr>
              <a:t>• Each tile in a dashboard can link to a different report. Each report connects to a specific data set. Hence a dashboard can be a collection of tiles from multiple data sets </a:t>
            </a:r>
          </a:p>
          <a:p>
            <a:r>
              <a:rPr lang="en-US" sz="1200" b="0" i="0" u="none" strike="noStrike" kern="1200" baseline="0" dirty="0">
                <a:solidFill>
                  <a:schemeClr val="tx1"/>
                </a:solidFill>
                <a:latin typeface="+mn-lt"/>
                <a:ea typeface="+mn-ea"/>
                <a:cs typeface="+mn-cs"/>
              </a:rPr>
              <a:t>• Tiles in a dashboard can be resized and rearranged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5917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Dashboard from the lab.</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7492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the another Dashboard I created using Quick Insights from the Social dataset.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4166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Navigate to DIAD- Report Final and talk about features of Report </a:t>
            </a:r>
          </a:p>
          <a:p>
            <a:r>
              <a:rPr lang="en-US" sz="1200" b="0" i="0" u="none" strike="noStrike" kern="1200" baseline="0" dirty="0">
                <a:solidFill>
                  <a:schemeClr val="tx1"/>
                </a:solidFill>
                <a:latin typeface="+mn-lt"/>
                <a:ea typeface="+mn-ea"/>
                <a:cs typeface="+mn-cs"/>
              </a:rPr>
              <a:t>• Reports are a collection of charts </a:t>
            </a:r>
          </a:p>
          <a:p>
            <a:r>
              <a:rPr lang="en-US" sz="1200" b="0" i="0" u="none" strike="noStrike" kern="1200" baseline="0" dirty="0">
                <a:solidFill>
                  <a:schemeClr val="tx1"/>
                </a:solidFill>
                <a:latin typeface="+mn-lt"/>
                <a:ea typeface="+mn-ea"/>
                <a:cs typeface="+mn-cs"/>
              </a:rPr>
              <a:t>• A report can have multiple pages </a:t>
            </a:r>
          </a:p>
          <a:p>
            <a:r>
              <a:rPr lang="en-US" sz="1200" b="0" i="0" u="none" strike="noStrike" kern="1200" baseline="0" dirty="0">
                <a:solidFill>
                  <a:schemeClr val="tx1"/>
                </a:solidFill>
                <a:latin typeface="+mn-lt"/>
                <a:ea typeface="+mn-ea"/>
                <a:cs typeface="+mn-cs"/>
              </a:rPr>
              <a:t>• A page consists of a canvas that is used to view/edit charts and a filter </a:t>
            </a:r>
          </a:p>
          <a:p>
            <a:r>
              <a:rPr lang="en-US" sz="1200" b="0" i="0" u="none" strike="noStrike" kern="1200" baseline="0" dirty="0">
                <a:solidFill>
                  <a:schemeClr val="tx1"/>
                </a:solidFill>
                <a:latin typeface="+mn-lt"/>
                <a:ea typeface="+mn-ea"/>
                <a:cs typeface="+mn-cs"/>
              </a:rPr>
              <a:t>• Reports can be created from scratch within Power BI or can be imported with datasets and with shared dashboards </a:t>
            </a:r>
          </a:p>
          <a:p>
            <a:r>
              <a:rPr lang="en-US" sz="1200" b="0" i="0" u="none" strike="noStrike" kern="1200" baseline="0" dirty="0">
                <a:solidFill>
                  <a:schemeClr val="tx1"/>
                </a:solidFill>
                <a:latin typeface="+mn-lt"/>
                <a:ea typeface="+mn-ea"/>
                <a:cs typeface="+mn-cs"/>
              </a:rPr>
              <a:t>• There are 2 ways to view and interact with reports: Reading View and Editing View. Only the report creator can open Editing View for a report </a:t>
            </a:r>
          </a:p>
          <a:p>
            <a:r>
              <a:rPr lang="en-US" sz="1200" b="0" i="0" u="none" strike="noStrike" kern="1200" baseline="0" dirty="0">
                <a:solidFill>
                  <a:schemeClr val="tx1"/>
                </a:solidFill>
                <a:latin typeface="+mn-lt"/>
                <a:ea typeface="+mn-ea"/>
                <a:cs typeface="+mn-cs"/>
              </a:rPr>
              <a:t>• Reports are interactive – when an element of a chart is clicked, the rest of the report will update to reflect the relative contribution of the element that has been selected </a:t>
            </a:r>
          </a:p>
          <a:p>
            <a:r>
              <a:rPr lang="en-US" sz="1200" b="0" i="0" u="none" strike="noStrike" kern="1200" baseline="0" dirty="0">
                <a:solidFill>
                  <a:schemeClr val="tx1"/>
                </a:solidFill>
                <a:latin typeface="+mn-lt"/>
                <a:ea typeface="+mn-ea"/>
                <a:cs typeface="+mn-cs"/>
              </a:rPr>
              <a:t>• Each report connects to a specific data set </a:t>
            </a:r>
          </a:p>
          <a:p>
            <a:r>
              <a:rPr lang="en-US" sz="1200" b="0" i="0" u="none" strike="noStrike" kern="1200" baseline="0" dirty="0">
                <a:solidFill>
                  <a:schemeClr val="tx1"/>
                </a:solidFill>
                <a:latin typeface="+mn-lt"/>
                <a:ea typeface="+mn-ea"/>
                <a:cs typeface="+mn-cs"/>
              </a:rPr>
              <a:t>• Page level filters can be applied to a report. These filters apply to all the chart elements in the page </a:t>
            </a:r>
          </a:p>
          <a:p>
            <a:r>
              <a:rPr lang="en-US" sz="1200" b="0" i="0" u="none" strike="noStrike" kern="1200" baseline="0" dirty="0">
                <a:solidFill>
                  <a:schemeClr val="tx1"/>
                </a:solidFill>
                <a:latin typeface="+mn-lt"/>
                <a:ea typeface="+mn-ea"/>
                <a:cs typeface="+mn-cs"/>
              </a:rPr>
              <a:t>• Each chart can have its own filters that apply only to the chart </a:t>
            </a:r>
          </a:p>
          <a:p>
            <a:r>
              <a:rPr lang="en-US" sz="1200" b="0" i="0" u="none" strike="noStrike" kern="1200" baseline="0" dirty="0">
                <a:solidFill>
                  <a:schemeClr val="tx1"/>
                </a:solidFill>
                <a:latin typeface="+mn-lt"/>
                <a:ea typeface="+mn-ea"/>
                <a:cs typeface="+mn-cs"/>
              </a:rPr>
              <a:t>• Each chart has configuration options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1279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12/17/2019 10:10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39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2626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9756775" cy="26162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
        <p:nvSpPr>
          <p:cNvPr id="8" name="TextBox 7">
            <a:extLst>
              <a:ext uri="{FF2B5EF4-FFF2-40B4-BE49-F238E27FC236}">
                <a16:creationId xmlns:a16="http://schemas.microsoft.com/office/drawing/2014/main" id="{01BA8DA4-B220-4E58-B5B9-BECDD458C152}"/>
              </a:ext>
            </a:extLst>
          </p:cNvPr>
          <p:cNvSpPr txBox="1"/>
          <p:nvPr userDrawn="1"/>
        </p:nvSpPr>
        <p:spPr>
          <a:xfrm>
            <a:off x="761313" y="2232068"/>
            <a:ext cx="5353737" cy="400110"/>
          </a:xfrm>
          <a:prstGeom prst="rect">
            <a:avLst/>
          </a:prstGeom>
          <a:noFill/>
        </p:spPr>
        <p:txBody>
          <a:bodyPr wrap="square" rtlCol="0">
            <a:spAutoFit/>
          </a:bodyPr>
          <a:lstStyle/>
          <a:p>
            <a:pPr algn="just"/>
            <a:r>
              <a:rPr lang="en-US" sz="2000" b="1" dirty="0">
                <a:latin typeface="Segoe UI Light" panose="020B0502040204020203" pitchFamily="34" charset="0"/>
                <a:cs typeface="Segoe UI Light" panose="020B0502040204020203" pitchFamily="34" charset="0"/>
              </a:rPr>
              <a:t>Hiram Fleitas</a:t>
            </a:r>
            <a:endParaRPr lang="en-AU" sz="2000" b="1"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D14CA51F-6CD7-424C-8776-5790D4B683EB}"/>
              </a:ext>
            </a:extLst>
          </p:cNvPr>
          <p:cNvSpPr/>
          <p:nvPr userDrawn="1"/>
        </p:nvSpPr>
        <p:spPr>
          <a:xfrm>
            <a:off x="709012" y="908629"/>
            <a:ext cx="8964442" cy="1323439"/>
          </a:xfrm>
          <a:prstGeom prst="rect">
            <a:avLst/>
          </a:prstGeom>
        </p:spPr>
        <p:txBody>
          <a:bodyPr wrap="none">
            <a:spAutoFit/>
          </a:bodyPr>
          <a:lstStyle/>
          <a:p>
            <a:r>
              <a:rPr lang="en-AU" sz="4000" b="1" dirty="0">
                <a:solidFill>
                  <a:prstClr val="black"/>
                </a:solidFill>
                <a:latin typeface="Segoe UI" panose="020B0502040204020203" pitchFamily="34" charset="0"/>
                <a:cs typeface="Segoe UI" panose="020B0502040204020203" pitchFamily="34" charset="0"/>
              </a:rPr>
              <a:t>Sealand Maersk</a:t>
            </a:r>
          </a:p>
          <a:p>
            <a:r>
              <a:rPr lang="en-AU" sz="4000" b="1" dirty="0">
                <a:solidFill>
                  <a:prstClr val="black"/>
                </a:solidFill>
                <a:latin typeface="Segoe UI" panose="020B0502040204020203" pitchFamily="34" charset="0"/>
                <a:cs typeface="Segoe UI" panose="020B0502040204020203" pitchFamily="34" charset="0"/>
              </a:rPr>
              <a:t>Power BI – Advanced Data </a:t>
            </a:r>
            <a:r>
              <a:rPr lang="en-US" sz="4000" b="1" noProof="0" dirty="0">
                <a:solidFill>
                  <a:prstClr val="black"/>
                </a:solidFill>
                <a:latin typeface="Segoe UI" panose="020B0502040204020203" pitchFamily="34" charset="0"/>
                <a:cs typeface="Segoe UI" panose="020B0502040204020203" pitchFamily="34" charset="0"/>
              </a:rPr>
              <a:t>Modeling</a:t>
            </a:r>
            <a:endParaRPr lang="en-US" b="1" noProof="0" dirty="0"/>
          </a:p>
        </p:txBody>
      </p:sp>
    </p:spTree>
    <p:extLst>
      <p:ext uri="{BB962C8B-B14F-4D97-AF65-F5344CB8AC3E}">
        <p14:creationId xmlns:p14="http://schemas.microsoft.com/office/powerpoint/2010/main" val="54388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12/17/2019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6"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4.png"/><Relationship Id="rId7" Type="http://schemas.openxmlformats.org/officeDocument/2006/relationships/image" Target="../media/image96.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64.png"/><Relationship Id="rId10" Type="http://schemas.openxmlformats.org/officeDocument/2006/relationships/image" Target="../media/image44.png"/><Relationship Id="rId4" Type="http://schemas.openxmlformats.org/officeDocument/2006/relationships/image" Target="../media/image51.png"/><Relationship Id="rId9" Type="http://schemas.openxmlformats.org/officeDocument/2006/relationships/image" Target="../media/image43.png"/></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10" Type="http://schemas.openxmlformats.org/officeDocument/2006/relationships/image" Target="../media/image106.png"/><Relationship Id="rId4" Type="http://schemas.openxmlformats.org/officeDocument/2006/relationships/image" Target="../media/image51.png"/><Relationship Id="rId9" Type="http://schemas.openxmlformats.org/officeDocument/2006/relationships/image" Target="../media/image54.png"/></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44.png"/><Relationship Id="rId4" Type="http://schemas.openxmlformats.org/officeDocument/2006/relationships/image" Target="../media/image43.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44.png"/><Relationship Id="rId4" Type="http://schemas.openxmlformats.org/officeDocument/2006/relationships/image" Target="../media/image43.png"/></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14.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notesSlide" Target="../notesSlides/notesSlide139.xml"/><Relationship Id="rId1" Type="http://schemas.openxmlformats.org/officeDocument/2006/relationships/slideLayout" Target="../slideLayouts/slideLayout30.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2.wdp"/></Relationships>
</file>

<file path=ppt/slides/_rels/slide1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14.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5.png"/><Relationship Id="rId7" Type="http://schemas.openxmlformats.org/officeDocument/2006/relationships/image" Target="../media/image44.png"/><Relationship Id="rId2" Type="http://schemas.openxmlformats.org/officeDocument/2006/relationships/notesSlide" Target="../notesSlides/notesSlide142.xml"/><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1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17" Type="http://schemas.openxmlformats.org/officeDocument/2006/relationships/image" Target="../media/image44.png"/><Relationship Id="rId2" Type="http://schemas.openxmlformats.org/officeDocument/2006/relationships/notesSlide" Target="../notesSlides/notesSlide143.xml"/><Relationship Id="rId16" Type="http://schemas.openxmlformats.org/officeDocument/2006/relationships/image" Target="../media/image43.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hyperlink" Target="https://dba2o.wordpress.com/training/" TargetMode="External"/><Relationship Id="rId5" Type="http://schemas.openxmlformats.org/officeDocument/2006/relationships/hyperlink" Target="https://www.linkedin.com/in/hiramfleitas" TargetMode="External"/><Relationship Id="rId10" Type="http://schemas.openxmlformats.org/officeDocument/2006/relationships/image" Target="../media/image4.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6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6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6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6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6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7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7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64.png"/></Relationships>
</file>

<file path=ppt/slides/_rels/slide7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64.png"/></Relationships>
</file>

<file path=ppt/slides/_rels/slide7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64.png"/></Relationships>
</file>

<file path=ppt/slides/_rels/slide7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54.png"/><Relationship Id="rId5" Type="http://schemas.openxmlformats.org/officeDocument/2006/relationships/hyperlink" Target="http://fleitasarts.com/" TargetMode="External"/><Relationship Id="rId10" Type="http://schemas.openxmlformats.org/officeDocument/2006/relationships/image" Target="../media/image64.png"/><Relationship Id="rId4" Type="http://schemas.openxmlformats.org/officeDocument/2006/relationships/image" Target="../media/image51.png"/><Relationship Id="rId9" Type="http://schemas.openxmlformats.org/officeDocument/2006/relationships/image" Target="../media/image68.png"/></Relationships>
</file>

<file path=ppt/slides/_rels/slide7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4.png"/><Relationship Id="rId7"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10" Type="http://schemas.openxmlformats.org/officeDocument/2006/relationships/image" Target="../media/image80.png"/><Relationship Id="rId4" Type="http://schemas.openxmlformats.org/officeDocument/2006/relationships/image" Target="../media/image51.png"/><Relationship Id="rId9"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9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4.png"/><Relationship Id="rId7"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2.png"/><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4.png"/><Relationship Id="rId7"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86.png"/></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BBFB798A-448A-4598-A001-150CBA4AAC6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2CDA8732-4ABB-4D3F-A88B-7B13B48790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Filtering</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549CE-AF6E-4F76-A931-710CA6158D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68364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E17E37-4CFA-40CA-8CCA-EA08434E404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35876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992654-6AC9-4073-B799-8ED41874C72D}"/>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854F3EF6-72B1-4C43-953A-48215A780AA8}"/>
              </a:ext>
            </a:extLst>
          </p:cNvPr>
          <p:cNvPicPr>
            <a:picLocks noChangeAspect="1"/>
          </p:cNvPicPr>
          <p:nvPr/>
        </p:nvPicPr>
        <p:blipFill>
          <a:blip r:embed="rId4"/>
          <a:stretch>
            <a:fillRect/>
          </a:stretch>
        </p:blipFill>
        <p:spPr>
          <a:xfrm>
            <a:off x="50006" y="730918"/>
            <a:ext cx="434248" cy="519874"/>
          </a:xfrm>
          <a:prstGeom prst="rect">
            <a:avLst/>
          </a:prstGeom>
        </p:spPr>
      </p:pic>
      <p:pic>
        <p:nvPicPr>
          <p:cNvPr id="13" name="Picture 12">
            <a:extLst>
              <a:ext uri="{FF2B5EF4-FFF2-40B4-BE49-F238E27FC236}">
                <a16:creationId xmlns:a16="http://schemas.microsoft.com/office/drawing/2014/main" id="{48888EA2-6A71-4C85-A409-A317BFF9ECE2}"/>
              </a:ext>
            </a:extLst>
          </p:cNvPr>
          <p:cNvPicPr>
            <a:picLocks noChangeAspect="1"/>
          </p:cNvPicPr>
          <p:nvPr/>
        </p:nvPicPr>
        <p:blipFill>
          <a:blip r:embed="rId5"/>
          <a:stretch>
            <a:fillRect/>
          </a:stretch>
        </p:blipFill>
        <p:spPr>
          <a:xfrm>
            <a:off x="-39102" y="1347106"/>
            <a:ext cx="634415" cy="732521"/>
          </a:xfrm>
          <a:prstGeom prst="rect">
            <a:avLst/>
          </a:prstGeom>
        </p:spPr>
      </p:pic>
      <p:pic>
        <p:nvPicPr>
          <p:cNvPr id="14" name="Picture 13">
            <a:extLst>
              <a:ext uri="{FF2B5EF4-FFF2-40B4-BE49-F238E27FC236}">
                <a16:creationId xmlns:a16="http://schemas.microsoft.com/office/drawing/2014/main" id="{47EBDD6C-53B7-4139-ACCF-CBA815A9FB14}"/>
              </a:ext>
            </a:extLst>
          </p:cNvPr>
          <p:cNvPicPr>
            <a:picLocks noChangeAspect="1"/>
          </p:cNvPicPr>
          <p:nvPr/>
        </p:nvPicPr>
        <p:blipFill>
          <a:blip r:embed="rId6"/>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311C4EE2-EC54-4357-99F1-1C763DDA876C}"/>
              </a:ext>
            </a:extLst>
          </p:cNvPr>
          <p:cNvPicPr>
            <a:picLocks noChangeAspect="1"/>
          </p:cNvPicPr>
          <p:nvPr/>
        </p:nvPicPr>
        <p:blipFill>
          <a:blip r:embed="rId7"/>
          <a:stretch>
            <a:fillRect/>
          </a:stretch>
        </p:blipFill>
        <p:spPr>
          <a:xfrm>
            <a:off x="997226" y="0"/>
            <a:ext cx="1019754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8"/>
              <a:extLst>
                <a:ext uri="{FF2B5EF4-FFF2-40B4-BE49-F238E27FC236}">
                  <a16:creationId xmlns:a16="http://schemas.microsoft.com/office/drawing/2014/main" id="{456F7029-15A8-43CF-9555-545449B2593D}"/>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1" name="Picture 10">
              <a:hlinkClick r:id="rId8"/>
              <a:extLst>
                <a:ext uri="{FF2B5EF4-FFF2-40B4-BE49-F238E27FC236}">
                  <a16:creationId xmlns:a16="http://schemas.microsoft.com/office/drawing/2014/main" id="{77565FDD-8CFE-4107-B95A-183142871000}"/>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3945800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C77A0-B583-4831-A12E-DB3B312C934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364D1404-5E4D-457D-94CC-26ACBA66BBF2}"/>
              </a:ext>
            </a:extLst>
          </p:cNvPr>
          <p:cNvSpPr/>
          <p:nvPr/>
        </p:nvSpPr>
        <p:spPr>
          <a:xfrm>
            <a:off x="4794603" y="2374900"/>
            <a:ext cx="1030464" cy="30056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F1BEBF-1EA4-44A5-9B4F-84357441F0D9}"/>
              </a:ext>
            </a:extLst>
          </p:cNvPr>
          <p:cNvSpPr/>
          <p:nvPr/>
        </p:nvSpPr>
        <p:spPr>
          <a:xfrm>
            <a:off x="5825067" y="2675467"/>
            <a:ext cx="31141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8503EE-C0B5-4F9A-BEC8-46B4D7EC28C9}"/>
              </a:ext>
            </a:extLst>
          </p:cNvPr>
          <p:cNvSpPr/>
          <p:nvPr/>
        </p:nvSpPr>
        <p:spPr>
          <a:xfrm>
            <a:off x="7831314" y="1230489"/>
            <a:ext cx="4130234" cy="2499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761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12D13-9880-4A91-B29A-213F75A4E282}"/>
              </a:ext>
            </a:extLst>
          </p:cNvPr>
          <p:cNvPicPr>
            <a:picLocks noChangeAspect="1"/>
          </p:cNvPicPr>
          <p:nvPr/>
        </p:nvPicPr>
        <p:blipFill>
          <a:blip r:embed="rId3"/>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BDDCF647-81DB-41DC-AA8D-4D5023DD4674}"/>
              </a:ext>
            </a:extLst>
          </p:cNvPr>
          <p:cNvSpPr/>
          <p:nvPr/>
        </p:nvSpPr>
        <p:spPr>
          <a:xfrm>
            <a:off x="1859490" y="3951965"/>
            <a:ext cx="8481131" cy="28704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099286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5B321-E54F-43CE-A5AD-25497DE79F2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48642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0CE3D8-8959-4BB1-98F3-2A4FB89412A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267480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8F0409-B267-4CEE-A343-11288B177F8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9AB0D484-E5EF-471E-AE93-203DDD816C08}"/>
              </a:ext>
            </a:extLst>
          </p:cNvPr>
          <p:cNvSpPr/>
          <p:nvPr/>
        </p:nvSpPr>
        <p:spPr>
          <a:xfrm>
            <a:off x="9124951" y="4572000"/>
            <a:ext cx="2795588" cy="5524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ACAC89-DA01-4FA1-ADBB-F241F81839D9}"/>
              </a:ext>
            </a:extLst>
          </p:cNvPr>
          <p:cNvSpPr/>
          <p:nvPr/>
        </p:nvSpPr>
        <p:spPr>
          <a:xfrm>
            <a:off x="8885238" y="5825067"/>
            <a:ext cx="2256895" cy="3153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7053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7F1AB1-9375-44B4-8D2D-5A5709D058F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24540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B9F61-F84F-4B09-A6CA-BFACB1470CD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203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684695685"/>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4095734537"/>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Single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52859153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2ADB3-B237-44CE-8186-9753D42F441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45351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92E20-E57D-4184-975E-AE02E37C6D8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360476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2" name="Picture 1">
            <a:extLst>
              <a:ext uri="{FF2B5EF4-FFF2-40B4-BE49-F238E27FC236}">
                <a16:creationId xmlns:a16="http://schemas.microsoft.com/office/drawing/2014/main" id="{A9BC060E-D1E8-4298-AC1A-4430E72ECAE6}"/>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8728623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F7E1D1-43DC-40A0-9CE3-A1653216F076}"/>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115731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2DD670-8FCC-43D1-87DA-40DDE96BCF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65810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C5021-F393-4C37-AEF9-71F36A9C885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260733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02D7F7-EE5B-4C05-80E6-2F216FA6FE7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51989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F5628-6544-4A14-B528-99F38E1352B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319240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7B2DF9-DA63-4011-9E77-1BA2DC8D60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25993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A147D781-99C4-489D-9DD9-6A241A3F3BC4}"/>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397220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Many to Many relationships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Customers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Customer 1 – Buys Milk &amp; Bread</a:t>
            </a:r>
          </a:p>
          <a:p>
            <a:r>
              <a:rPr lang="en-US" sz="2400" dirty="0">
                <a:solidFill>
                  <a:schemeClr val="bg1"/>
                </a:solidFill>
                <a:latin typeface="Segoe UI Light" panose="020B0502040204020203" pitchFamily="34" charset="0"/>
                <a:cs typeface="Segoe UI Light" panose="020B0502040204020203" pitchFamily="34" charset="0"/>
              </a:rPr>
              <a:t>Customer 2 – Buys Milk &amp; Coffee</a:t>
            </a:r>
          </a:p>
          <a:p>
            <a:r>
              <a:rPr lang="en-US" sz="2400" dirty="0">
                <a:solidFill>
                  <a:schemeClr val="bg1"/>
                </a:solidFill>
                <a:latin typeface="Segoe UI Light" panose="020B0502040204020203" pitchFamily="34" charset="0"/>
                <a:cs typeface="Segoe UI Light" panose="020B0502040204020203" pitchFamily="34" charset="0"/>
              </a:rPr>
              <a:t>Customer 3 – Buys Sugar</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6373094"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Products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6897174"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Milk – Customers 1, 2, 4, 5</a:t>
            </a:r>
          </a:p>
          <a:p>
            <a:r>
              <a:rPr lang="en-US" sz="2400" dirty="0">
                <a:solidFill>
                  <a:schemeClr val="bg1"/>
                </a:solidFill>
                <a:latin typeface="Segoe UI Light" panose="020B0502040204020203" pitchFamily="34" charset="0"/>
                <a:cs typeface="Segoe UI Light" panose="020B0502040204020203" pitchFamily="34" charset="0"/>
              </a:rPr>
              <a:t>Bread – Customers 1, 4, 6, 7</a:t>
            </a:r>
          </a:p>
        </p:txBody>
      </p:sp>
      <p:sp>
        <p:nvSpPr>
          <p:cNvPr id="30" name="Title 1">
            <a:extLst>
              <a:ext uri="{FF2B5EF4-FFF2-40B4-BE49-F238E27FC236}">
                <a16:creationId xmlns:a16="http://schemas.microsoft.com/office/drawing/2014/main" id="{68F625C3-09C6-46B0-9551-6A6E934A58A0}"/>
              </a:ext>
            </a:extLst>
          </p:cNvPr>
          <p:cNvSpPr txBox="1">
            <a:spLocks/>
          </p:cNvSpPr>
          <p:nvPr/>
        </p:nvSpPr>
        <p:spPr>
          <a:xfrm>
            <a:off x="317501" y="4378036"/>
            <a:ext cx="11476934" cy="21918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customers have purchased each product?</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1" name="Picture 30" descr="A close up of a logo&#10;&#10;Description generated with very high confidence">
            <a:hlinkClick r:id="rId3"/>
            <a:extLst>
              <a:ext uri="{FF2B5EF4-FFF2-40B4-BE49-F238E27FC236}">
                <a16:creationId xmlns:a16="http://schemas.microsoft.com/office/drawing/2014/main" id="{388FFFBA-97B7-43F2-98E8-73454EB19E1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1620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361BEF3-503B-43F6-B5ED-C14FA679DD56}"/>
              </a:ext>
            </a:extLst>
          </p:cNvPr>
          <p:cNvPicPr>
            <a:picLocks noChangeAspect="1"/>
          </p:cNvPicPr>
          <p:nvPr/>
        </p:nvPicPr>
        <p:blipFill>
          <a:blip r:embed="rId6"/>
          <a:stretch>
            <a:fillRect/>
          </a:stretch>
        </p:blipFill>
        <p:spPr>
          <a:xfrm>
            <a:off x="0" y="1269"/>
            <a:ext cx="12192000" cy="6855462"/>
          </a:xfrm>
          <a:prstGeom prst="rect">
            <a:avLst/>
          </a:prstGeom>
        </p:spPr>
      </p:pic>
      <p:sp>
        <p:nvSpPr>
          <p:cNvPr id="7" name="Rectangle 6">
            <a:extLst>
              <a:ext uri="{FF2B5EF4-FFF2-40B4-BE49-F238E27FC236}">
                <a16:creationId xmlns:a16="http://schemas.microsoft.com/office/drawing/2014/main" id="{384AED38-3733-4785-AC7A-676DF20FAC84}"/>
              </a:ext>
            </a:extLst>
          </p:cNvPr>
          <p:cNvSpPr/>
          <p:nvPr/>
        </p:nvSpPr>
        <p:spPr>
          <a:xfrm>
            <a:off x="1481138" y="5486400"/>
            <a:ext cx="2256895" cy="6032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8983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7250AB-4894-4B48-869B-7858F8204B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609699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34312-23B5-4078-BF66-7E37A8474A6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847894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69549A-245C-470A-B286-07A6C21FC60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984884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9D9E13E0-F77A-4313-8F33-0501356BB70B}"/>
              </a:ext>
            </a:extLst>
          </p:cNvPr>
          <p:cNvPicPr>
            <a:picLocks noChangeAspect="1"/>
          </p:cNvPicPr>
          <p:nvPr/>
        </p:nvPicPr>
        <p:blipFill>
          <a:blip r:embed="rId6"/>
          <a:stretch>
            <a:fillRect/>
          </a:stretch>
        </p:blipFill>
        <p:spPr>
          <a:xfrm>
            <a:off x="0" y="1269"/>
            <a:ext cx="12192000" cy="6855462"/>
          </a:xfrm>
          <a:prstGeom prst="rect">
            <a:avLst/>
          </a:prstGeom>
        </p:spPr>
      </p:pic>
    </p:spTree>
    <p:extLst>
      <p:ext uri="{BB962C8B-B14F-4D97-AF65-F5344CB8AC3E}">
        <p14:creationId xmlns:p14="http://schemas.microsoft.com/office/powerpoint/2010/main" val="12565627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A63047-95DF-4735-BBC3-0412DDEB0A58}"/>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729455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4C8EA-F6ED-4900-8C09-CECEE1568A4C}"/>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407547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A5187-86DA-4DAB-AB01-D7A1D820A6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335330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FB626-E7DD-4D37-8C79-FBC0B913092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938863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7674A3-06AF-4AEB-9AD4-23D82EE4D92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6299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3941565813"/>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2561825391"/>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6608907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70609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5" y="342633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81536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8357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10202-28AF-4DA6-84C8-BEE01D733F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997364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AF98D-2576-4C51-BF9D-6DB5F089B3F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502530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EF82CC-7C6B-4B88-951F-6D2E762A55A6}"/>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28102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83784-1B76-41C7-A38D-EE739FC86AF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111512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29779A-EB0C-49B7-B63C-7604177087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89958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2B37B-C65F-46EA-B817-40221A20E3F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252486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1</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9121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9" name="Picture 18">
            <a:extLst>
              <a:ext uri="{FF2B5EF4-FFF2-40B4-BE49-F238E27FC236}">
                <a16:creationId xmlns:a16="http://schemas.microsoft.com/office/drawing/2014/main" id="{F19C7F98-7FB2-4376-A5D2-2E51832A177C}"/>
              </a:ext>
            </a:extLst>
          </p:cNvPr>
          <p:cNvPicPr>
            <a:picLocks noChangeAspect="1"/>
          </p:cNvPicPr>
          <p:nvPr/>
        </p:nvPicPr>
        <p:blipFill>
          <a:blip r:embed="rId6"/>
          <a:stretch>
            <a:fillRect/>
          </a:stretch>
        </p:blipFill>
        <p:spPr>
          <a:xfrm>
            <a:off x="1971675" y="1500187"/>
            <a:ext cx="8248650" cy="3857625"/>
          </a:xfrm>
          <a:prstGeom prst="rect">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Module 03</a:t>
            </a:r>
          </a:p>
          <a:p>
            <a:r>
              <a:rPr lang="en-US" sz="2400" dirty="0">
                <a:solidFill>
                  <a:schemeClr val="bg1"/>
                </a:solidFill>
                <a:latin typeface="Segoe UI Light" panose="020B0502040204020203" pitchFamily="34" charset="0"/>
                <a:cs typeface="Segoe UI Light" panose="020B0502040204020203" pitchFamily="34" charset="0"/>
              </a:rPr>
              <a:t>C:\Advanced Power BI\Instructor Notes\Module 03\Module 03A.pbix</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1737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1DFD6-C20B-4D1C-9B01-7FB20681C6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0436198" y="2288621"/>
            <a:ext cx="1323183" cy="8478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5039" y="1804585"/>
            <a:ext cx="914400" cy="914400"/>
          </a:xfrm>
          <a:prstGeom prst="rect">
            <a:avLst/>
          </a:prstGeom>
        </p:spPr>
      </p:pic>
    </p:spTree>
    <p:extLst>
      <p:ext uri="{BB962C8B-B14F-4D97-AF65-F5344CB8AC3E}">
        <p14:creationId xmlns:p14="http://schemas.microsoft.com/office/powerpoint/2010/main" val="3804938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5B9BE-788D-4CAA-AB00-3CDC1FF2C2D3}"/>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Graphic 16" descr="Line Arrow: Clockwise curve">
            <a:extLst>
              <a:ext uri="{FF2B5EF4-FFF2-40B4-BE49-F238E27FC236}">
                <a16:creationId xmlns:a16="http://schemas.microsoft.com/office/drawing/2014/main" id="{D670603A-0FE5-475C-988C-FF504494D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83774" y="3672714"/>
            <a:ext cx="914400" cy="914400"/>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B4E04E86-4679-485A-A005-4FFB7DB16C8A}"/>
              </a:ext>
            </a:extLst>
          </p:cNvPr>
          <p:cNvPicPr>
            <a:picLocks noChangeAspect="1"/>
          </p:cNvPicPr>
          <p:nvPr/>
        </p:nvPicPr>
        <p:blipFill rotWithShape="1">
          <a:blip r:embed="rId5"/>
          <a:srcRect l="6269" t="23226" r="23567" b="28459"/>
          <a:stretch/>
        </p:blipFill>
        <p:spPr>
          <a:xfrm>
            <a:off x="106724" y="1103671"/>
            <a:ext cx="11978552" cy="4650658"/>
          </a:xfrm>
          <a:prstGeom prst="rect">
            <a:avLst/>
          </a:prstGeom>
        </p:spPr>
      </p:pic>
      <p:cxnSp>
        <p:nvCxnSpPr>
          <p:cNvPr id="6" name="Straight Arrow Connector 5">
            <a:extLst>
              <a:ext uri="{FF2B5EF4-FFF2-40B4-BE49-F238E27FC236}">
                <a16:creationId xmlns:a16="http://schemas.microsoft.com/office/drawing/2014/main" id="{DB8ABB94-9B02-4D40-9B90-8234595F9F91}"/>
              </a:ext>
            </a:extLst>
          </p:cNvPr>
          <p:cNvCxnSpPr/>
          <p:nvPr/>
        </p:nvCxnSpPr>
        <p:spPr>
          <a:xfrm flipV="1">
            <a:off x="3864077" y="4129548"/>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862E97-92B5-452B-A720-9CFB1FB4AE34}"/>
              </a:ext>
            </a:extLst>
          </p:cNvPr>
          <p:cNvCxnSpPr>
            <a:cxnSpLocks/>
          </p:cNvCxnSpPr>
          <p:nvPr/>
        </p:nvCxnSpPr>
        <p:spPr>
          <a:xfrm flipH="1">
            <a:off x="3165986" y="1574389"/>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726206-EA52-4CA7-91E2-DDE13B049C49}"/>
              </a:ext>
            </a:extLst>
          </p:cNvPr>
          <p:cNvSpPr txBox="1"/>
          <p:nvPr/>
        </p:nvSpPr>
        <p:spPr>
          <a:xfrm>
            <a:off x="3864077" y="1251223"/>
            <a:ext cx="1720645" cy="646331"/>
          </a:xfrm>
          <a:prstGeom prst="rect">
            <a:avLst/>
          </a:prstGeom>
          <a:noFill/>
        </p:spPr>
        <p:txBody>
          <a:bodyPr wrap="square" rtlCol="0">
            <a:spAutoFit/>
          </a:bodyPr>
          <a:lstStyle/>
          <a:p>
            <a:r>
              <a:rPr lang="en-US" dirty="0">
                <a:solidFill>
                  <a:schemeClr val="bg1"/>
                </a:solidFill>
              </a:rPr>
              <a:t>The One-side of the relationship</a:t>
            </a:r>
          </a:p>
        </p:txBody>
      </p:sp>
      <p:sp>
        <p:nvSpPr>
          <p:cNvPr id="15" name="TextBox 14">
            <a:extLst>
              <a:ext uri="{FF2B5EF4-FFF2-40B4-BE49-F238E27FC236}">
                <a16:creationId xmlns:a16="http://schemas.microsoft.com/office/drawing/2014/main" id="{E3E49AAB-82D8-46B0-BF17-53464548973A}"/>
              </a:ext>
            </a:extLst>
          </p:cNvPr>
          <p:cNvSpPr txBox="1"/>
          <p:nvPr/>
        </p:nvSpPr>
        <p:spPr>
          <a:xfrm>
            <a:off x="1995948" y="4730612"/>
            <a:ext cx="1868129" cy="646331"/>
          </a:xfrm>
          <a:prstGeom prst="rect">
            <a:avLst/>
          </a:prstGeom>
          <a:noFill/>
        </p:spPr>
        <p:txBody>
          <a:bodyPr wrap="square" rtlCol="0">
            <a:spAutoFit/>
          </a:bodyPr>
          <a:lstStyle/>
          <a:p>
            <a:r>
              <a:rPr lang="en-US" dirty="0">
                <a:solidFill>
                  <a:schemeClr val="bg1"/>
                </a:solidFill>
              </a:rPr>
              <a:t>The Many-side of the relationship</a:t>
            </a:r>
          </a:p>
        </p:txBody>
      </p:sp>
      <p:sp>
        <p:nvSpPr>
          <p:cNvPr id="17" name="TextBox 16">
            <a:extLst>
              <a:ext uri="{FF2B5EF4-FFF2-40B4-BE49-F238E27FC236}">
                <a16:creationId xmlns:a16="http://schemas.microsoft.com/office/drawing/2014/main" id="{55274FC9-619F-4CEE-9A54-A046EA9DDA47}"/>
              </a:ext>
            </a:extLst>
          </p:cNvPr>
          <p:cNvSpPr txBox="1"/>
          <p:nvPr/>
        </p:nvSpPr>
        <p:spPr>
          <a:xfrm>
            <a:off x="4637574" y="2024598"/>
            <a:ext cx="3244645" cy="646331"/>
          </a:xfrm>
          <a:prstGeom prst="rect">
            <a:avLst/>
          </a:prstGeom>
          <a:noFill/>
        </p:spPr>
        <p:txBody>
          <a:bodyPr wrap="square" rtlCol="0">
            <a:spAutoFit/>
          </a:bodyPr>
          <a:lstStyle/>
          <a:p>
            <a:r>
              <a:rPr lang="en-US" dirty="0">
                <a:solidFill>
                  <a:schemeClr val="bg1"/>
                </a:solidFill>
              </a:rPr>
              <a:t>Directional triangle, indicating Product filters Internet Sales</a:t>
            </a:r>
          </a:p>
        </p:txBody>
      </p:sp>
      <p:cxnSp>
        <p:nvCxnSpPr>
          <p:cNvPr id="18" name="Straight Arrow Connector 17">
            <a:extLst>
              <a:ext uri="{FF2B5EF4-FFF2-40B4-BE49-F238E27FC236}">
                <a16:creationId xmlns:a16="http://schemas.microsoft.com/office/drawing/2014/main" id="{841A157D-9440-4FDD-BCD5-E9BAB5B99D4D}"/>
              </a:ext>
            </a:extLst>
          </p:cNvPr>
          <p:cNvCxnSpPr>
            <a:cxnSpLocks/>
          </p:cNvCxnSpPr>
          <p:nvPr/>
        </p:nvCxnSpPr>
        <p:spPr>
          <a:xfrm flipH="1">
            <a:off x="3939483" y="2344037"/>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0DD443-2716-4F18-B87C-308730F38F05}"/>
              </a:ext>
            </a:extLst>
          </p:cNvPr>
          <p:cNvSpPr txBox="1"/>
          <p:nvPr/>
        </p:nvSpPr>
        <p:spPr>
          <a:xfrm>
            <a:off x="8885238" y="4146415"/>
            <a:ext cx="3244645" cy="646331"/>
          </a:xfrm>
          <a:prstGeom prst="rect">
            <a:avLst/>
          </a:prstGeom>
          <a:noFill/>
        </p:spPr>
        <p:txBody>
          <a:bodyPr wrap="square" rtlCol="0">
            <a:spAutoFit/>
          </a:bodyPr>
          <a:lstStyle/>
          <a:p>
            <a:r>
              <a:rPr lang="en-US" dirty="0">
                <a:solidFill>
                  <a:schemeClr val="bg1"/>
                </a:solidFill>
              </a:rPr>
              <a:t>Directional triangle, indicating Customer filters Internet Sales</a:t>
            </a:r>
          </a:p>
        </p:txBody>
      </p:sp>
      <p:cxnSp>
        <p:nvCxnSpPr>
          <p:cNvPr id="20" name="Straight Arrow Connector 19">
            <a:extLst>
              <a:ext uri="{FF2B5EF4-FFF2-40B4-BE49-F238E27FC236}">
                <a16:creationId xmlns:a16="http://schemas.microsoft.com/office/drawing/2014/main" id="{554D7F90-8BD8-4934-B49C-C3655C6C17D0}"/>
              </a:ext>
            </a:extLst>
          </p:cNvPr>
          <p:cNvCxnSpPr>
            <a:cxnSpLocks/>
          </p:cNvCxnSpPr>
          <p:nvPr/>
        </p:nvCxnSpPr>
        <p:spPr>
          <a:xfrm flipH="1" flipV="1">
            <a:off x="8354041" y="35734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C8002-587E-4B29-8A5E-01879F436944}"/>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AD3BD277-57DE-4428-9AC7-4E5148F1B6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424011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stretch>
            <a:fillRect/>
          </a:stretch>
        </p:blipFill>
        <p:spPr>
          <a:xfrm>
            <a:off x="2508867" y="2131967"/>
            <a:ext cx="1293981" cy="2594066"/>
          </a:xfrm>
          <a:prstGeom prst="rect">
            <a:avLst/>
          </a:prstGeom>
        </p:spPr>
      </p:pic>
      <p:pic>
        <p:nvPicPr>
          <p:cNvPr id="8" name="Picture 7" descr="A close up of a logo&#10;&#10;Description generated with very high confidence">
            <a:hlinkClick r:id="rId3"/>
            <a:extLst>
              <a:ext uri="{FF2B5EF4-FFF2-40B4-BE49-F238E27FC236}">
                <a16:creationId xmlns:a16="http://schemas.microsoft.com/office/drawing/2014/main" id="{A528D67A-924C-403F-BF9A-0ED6C7178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1F391C-D8A0-4307-A508-9AE0EF0594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E5DB997-CC75-44B5-AC4E-8EC677B342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177283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C8B0-84B9-4F25-8B38-A0A6CF2FB26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0657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BDD2B-C127-41C1-8C1F-6AF2CD4AC372}"/>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834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E6E64B65-E8AA-4AC8-A5E0-2DA704A5B0C3}"/>
              </a:ext>
            </a:extLst>
          </p:cNvPr>
          <p:cNvPicPr>
            <a:picLocks noChangeAspect="1"/>
          </p:cNvPicPr>
          <p:nvPr/>
        </p:nvPicPr>
        <p:blipFill>
          <a:blip r:embed="rId5"/>
          <a:stretch>
            <a:fillRect/>
          </a:stretch>
        </p:blipFill>
        <p:spPr>
          <a:xfrm>
            <a:off x="14287" y="0"/>
            <a:ext cx="12163425" cy="6858000"/>
          </a:xfrm>
          <a:prstGeom prst="rect">
            <a:avLst/>
          </a:prstGeom>
        </p:spPr>
      </p:pic>
    </p:spTree>
    <p:extLst>
      <p:ext uri="{BB962C8B-B14F-4D97-AF65-F5344CB8AC3E}">
        <p14:creationId xmlns:p14="http://schemas.microsoft.com/office/powerpoint/2010/main" val="1368041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ACB76-2C09-4707-94C5-C53436D1C97A}"/>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6E037FF-59B0-40CA-B974-FE575DF6B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28038" y="3138085"/>
            <a:ext cx="914400" cy="914400"/>
          </a:xfrm>
          <a:prstGeom prst="rect">
            <a:avLst/>
          </a:prstGeom>
        </p:spPr>
      </p:pic>
      <p:pic>
        <p:nvPicPr>
          <p:cNvPr id="6" name="Graphic 5" descr="Line Arrow: Clockwise curve">
            <a:extLst>
              <a:ext uri="{FF2B5EF4-FFF2-40B4-BE49-F238E27FC236}">
                <a16:creationId xmlns:a16="http://schemas.microsoft.com/office/drawing/2014/main" id="{EDA10DA5-555A-45D5-AAF0-1069B593E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7970838" y="4522385"/>
            <a:ext cx="914400" cy="914400"/>
          </a:xfrm>
          <a:prstGeom prst="rect">
            <a:avLst/>
          </a:prstGeom>
        </p:spPr>
      </p:pic>
    </p:spTree>
    <p:extLst>
      <p:ext uri="{BB962C8B-B14F-4D97-AF65-F5344CB8AC3E}">
        <p14:creationId xmlns:p14="http://schemas.microsoft.com/office/powerpoint/2010/main" val="307561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32435-5088-4650-8318-C1F00FFC526F}"/>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2E55ABEE-23ED-4178-B46E-46631474ED2D}"/>
              </a:ext>
            </a:extLst>
          </p:cNvPr>
          <p:cNvSpPr/>
          <p:nvPr/>
        </p:nvSpPr>
        <p:spPr>
          <a:xfrm>
            <a:off x="8759799" y="4600021"/>
            <a:ext cx="854102" cy="5815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687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 name="Picture 5">
            <a:extLst>
              <a:ext uri="{FF2B5EF4-FFF2-40B4-BE49-F238E27FC236}">
                <a16:creationId xmlns:a16="http://schemas.microsoft.com/office/drawing/2014/main" id="{00B59E17-2FE1-4B25-AC18-F3F8C9E0222F}"/>
              </a:ext>
            </a:extLst>
          </p:cNvPr>
          <p:cNvPicPr>
            <a:picLocks noChangeAspect="1"/>
          </p:cNvPicPr>
          <p:nvPr/>
        </p:nvPicPr>
        <p:blipFill>
          <a:blip r:embed="rId5"/>
          <a:stretch>
            <a:fillRect/>
          </a:stretch>
        </p:blipFill>
        <p:spPr>
          <a:xfrm>
            <a:off x="14287" y="0"/>
            <a:ext cx="12163425" cy="6858000"/>
          </a:xfrm>
          <a:prstGeom prst="rect">
            <a:avLst/>
          </a:prstGeom>
        </p:spPr>
      </p:pic>
      <p:sp>
        <p:nvSpPr>
          <p:cNvPr id="9" name="Rectangle 8">
            <a:extLst>
              <a:ext uri="{FF2B5EF4-FFF2-40B4-BE49-F238E27FC236}">
                <a16:creationId xmlns:a16="http://schemas.microsoft.com/office/drawing/2014/main" id="{BA8C9AD6-DD50-4655-B54D-1DAA6B032ECB}"/>
              </a:ext>
            </a:extLst>
          </p:cNvPr>
          <p:cNvSpPr/>
          <p:nvPr/>
        </p:nvSpPr>
        <p:spPr>
          <a:xfrm>
            <a:off x="2921000" y="2060021"/>
            <a:ext cx="533400" cy="2511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18E3836-5751-4703-8E81-5304DFB50609}"/>
              </a:ext>
            </a:extLst>
          </p:cNvPr>
          <p:cNvSpPr txBox="1"/>
          <p:nvPr/>
        </p:nvSpPr>
        <p:spPr>
          <a:xfrm>
            <a:off x="3773948" y="2270820"/>
            <a:ext cx="3693652" cy="2308324"/>
          </a:xfrm>
          <a:prstGeom prst="rect">
            <a:avLst/>
          </a:prstGeom>
          <a:noFill/>
        </p:spPr>
        <p:txBody>
          <a:bodyPr wrap="square" rtlCol="0">
            <a:spAutoFit/>
          </a:bodyPr>
          <a:lstStyle/>
          <a:p>
            <a:r>
              <a:rPr lang="en-US" dirty="0">
                <a:solidFill>
                  <a:srgbClr val="FF0000"/>
                </a:solidFill>
              </a:rPr>
              <a:t>Duplicated value, typically due to a relationship doesn’t exist or its on the wrong column or data type.</a:t>
            </a:r>
          </a:p>
          <a:p>
            <a:endParaRPr lang="en-US" dirty="0">
              <a:solidFill>
                <a:srgbClr val="FF0000"/>
              </a:solidFill>
            </a:endParaRPr>
          </a:p>
          <a:p>
            <a:r>
              <a:rPr lang="en-US" dirty="0">
                <a:solidFill>
                  <a:srgbClr val="FF0000"/>
                </a:solidFill>
              </a:rPr>
              <a:t>We want a count of only the customers who purchased that product, not every single customer in the table.</a:t>
            </a:r>
          </a:p>
        </p:txBody>
      </p:sp>
    </p:spTree>
    <p:extLst>
      <p:ext uri="{BB962C8B-B14F-4D97-AF65-F5344CB8AC3E}">
        <p14:creationId xmlns:p14="http://schemas.microsoft.com/office/powerpoint/2010/main" val="39666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06D915A2-8858-44A2-8E8F-1C2D224C92FC}"/>
              </a:ext>
            </a:extLst>
          </p:cNvPr>
          <p:cNvPicPr>
            <a:picLocks noChangeAspect="1"/>
          </p:cNvPicPr>
          <p:nvPr/>
        </p:nvPicPr>
        <p:blipFill>
          <a:blip r:embed="rId5"/>
          <a:stretch>
            <a:fillRect/>
          </a:stretch>
        </p:blipFill>
        <p:spPr>
          <a:xfrm>
            <a:off x="14287" y="0"/>
            <a:ext cx="12163425" cy="6858000"/>
          </a:xfrm>
          <a:prstGeom prst="rect">
            <a:avLst/>
          </a:prstGeom>
        </p:spPr>
      </p:pic>
      <p:sp>
        <p:nvSpPr>
          <p:cNvPr id="5" name="TextBox 4">
            <a:extLst>
              <a:ext uri="{FF2B5EF4-FFF2-40B4-BE49-F238E27FC236}">
                <a16:creationId xmlns:a16="http://schemas.microsoft.com/office/drawing/2014/main" id="{CBC9D3AE-30B1-4B56-8B2C-5D62CFF89FAD}"/>
              </a:ext>
            </a:extLst>
          </p:cNvPr>
          <p:cNvSpPr txBox="1"/>
          <p:nvPr/>
        </p:nvSpPr>
        <p:spPr>
          <a:xfrm>
            <a:off x="5672267" y="4609281"/>
            <a:ext cx="2864822" cy="369332"/>
          </a:xfrm>
          <a:prstGeom prst="rect">
            <a:avLst/>
          </a:prstGeom>
          <a:noFill/>
        </p:spPr>
        <p:txBody>
          <a:bodyPr wrap="square" rtlCol="0">
            <a:spAutoFit/>
          </a:bodyPr>
          <a:lstStyle/>
          <a:p>
            <a:r>
              <a:rPr lang="en-US" dirty="0">
                <a:solidFill>
                  <a:schemeClr val="bg1"/>
                </a:solidFill>
              </a:rPr>
              <a:t>Double-click the relationship</a:t>
            </a:r>
          </a:p>
        </p:txBody>
      </p:sp>
      <p:cxnSp>
        <p:nvCxnSpPr>
          <p:cNvPr id="6" name="Straight Arrow Connector 5">
            <a:extLst>
              <a:ext uri="{FF2B5EF4-FFF2-40B4-BE49-F238E27FC236}">
                <a16:creationId xmlns:a16="http://schemas.microsoft.com/office/drawing/2014/main" id="{C6D88F1C-3BF9-4E4D-BD96-62B8B04CEA25}"/>
              </a:ext>
            </a:extLst>
          </p:cNvPr>
          <p:cNvCxnSpPr>
            <a:cxnSpLocks/>
          </p:cNvCxnSpPr>
          <p:nvPr/>
        </p:nvCxnSpPr>
        <p:spPr>
          <a:xfrm flipH="1" flipV="1">
            <a:off x="6573481" y="37131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8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DC82B1A-1CE5-4211-B510-8A637132CE91}"/>
              </a:ext>
            </a:extLst>
          </p:cNvPr>
          <p:cNvPicPr>
            <a:picLocks noChangeAspect="1"/>
          </p:cNvPicPr>
          <p:nvPr/>
        </p:nvPicPr>
        <p:blipFill>
          <a:blip r:embed="rId5"/>
          <a:stretch>
            <a:fillRect/>
          </a:stretch>
        </p:blipFill>
        <p:spPr>
          <a:xfrm>
            <a:off x="2728912" y="557212"/>
            <a:ext cx="6734175" cy="5743575"/>
          </a:xfrm>
          <a:prstGeom prst="rect">
            <a:avLst/>
          </a:prstGeom>
        </p:spPr>
      </p:pic>
      <p:sp>
        <p:nvSpPr>
          <p:cNvPr id="5" name="Rectangle 4">
            <a:extLst>
              <a:ext uri="{FF2B5EF4-FFF2-40B4-BE49-F238E27FC236}">
                <a16:creationId xmlns:a16="http://schemas.microsoft.com/office/drawing/2014/main" id="{92BA463A-FA91-4700-8CF6-4870FA5AE5B8}"/>
              </a:ext>
            </a:extLst>
          </p:cNvPr>
          <p:cNvSpPr/>
          <p:nvPr/>
        </p:nvSpPr>
        <p:spPr>
          <a:xfrm>
            <a:off x="6359498" y="1885396"/>
            <a:ext cx="936651" cy="86732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79E95B-018F-40A2-A368-782C73D18890}"/>
              </a:ext>
            </a:extLst>
          </p:cNvPr>
          <p:cNvSpPr/>
          <p:nvPr/>
        </p:nvSpPr>
        <p:spPr>
          <a:xfrm>
            <a:off x="2997173" y="3457574"/>
            <a:ext cx="936651" cy="8763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CD55875-F070-4119-A427-7E260C4AC675}"/>
              </a:ext>
            </a:extLst>
          </p:cNvPr>
          <p:cNvSpPr txBox="1"/>
          <p:nvPr/>
        </p:nvSpPr>
        <p:spPr>
          <a:xfrm>
            <a:off x="132351" y="3428999"/>
            <a:ext cx="2596561" cy="923330"/>
          </a:xfrm>
          <a:prstGeom prst="rect">
            <a:avLst/>
          </a:prstGeom>
          <a:noFill/>
        </p:spPr>
        <p:txBody>
          <a:bodyPr wrap="square" rtlCol="0">
            <a:spAutoFit/>
          </a:bodyPr>
          <a:lstStyle/>
          <a:p>
            <a:r>
              <a:rPr lang="en-US" dirty="0">
                <a:solidFill>
                  <a:schemeClr val="bg1"/>
                </a:solidFill>
              </a:rPr>
              <a:t>Verify the relationship is built correctly. It is on </a:t>
            </a:r>
            <a:r>
              <a:rPr lang="en-US" dirty="0" err="1">
                <a:solidFill>
                  <a:schemeClr val="bg1"/>
                </a:solidFill>
              </a:rPr>
              <a:t>CustomerKey</a:t>
            </a:r>
            <a:r>
              <a:rPr lang="en-US" dirty="0">
                <a:solidFill>
                  <a:schemeClr val="bg1"/>
                </a:solidFill>
              </a:rPr>
              <a:t>.</a:t>
            </a:r>
          </a:p>
        </p:txBody>
      </p:sp>
      <p:sp>
        <p:nvSpPr>
          <p:cNvPr id="10" name="TextBox 9">
            <a:extLst>
              <a:ext uri="{FF2B5EF4-FFF2-40B4-BE49-F238E27FC236}">
                <a16:creationId xmlns:a16="http://schemas.microsoft.com/office/drawing/2014/main" id="{A88D7DD8-9FB4-453B-A007-4629F9536DB7}"/>
              </a:ext>
            </a:extLst>
          </p:cNvPr>
          <p:cNvSpPr txBox="1"/>
          <p:nvPr/>
        </p:nvSpPr>
        <p:spPr>
          <a:xfrm>
            <a:off x="3773942" y="1453395"/>
            <a:ext cx="562928" cy="369332"/>
          </a:xfrm>
          <a:prstGeom prst="rect">
            <a:avLst/>
          </a:prstGeom>
          <a:noFill/>
        </p:spPr>
        <p:txBody>
          <a:bodyPr wrap="square" rtlCol="0">
            <a:spAutoFit/>
          </a:bodyPr>
          <a:lstStyle/>
          <a:p>
            <a:r>
              <a:rPr lang="en-US" dirty="0">
                <a:solidFill>
                  <a:srgbClr val="0070C0"/>
                </a:solidFill>
              </a:rPr>
              <a:t>1st</a:t>
            </a:r>
          </a:p>
        </p:txBody>
      </p:sp>
      <p:sp>
        <p:nvSpPr>
          <p:cNvPr id="11" name="TextBox 10">
            <a:extLst>
              <a:ext uri="{FF2B5EF4-FFF2-40B4-BE49-F238E27FC236}">
                <a16:creationId xmlns:a16="http://schemas.microsoft.com/office/drawing/2014/main" id="{E8C3FE25-E48F-4AF7-A749-F800C041B17F}"/>
              </a:ext>
            </a:extLst>
          </p:cNvPr>
          <p:cNvSpPr txBox="1"/>
          <p:nvPr/>
        </p:nvSpPr>
        <p:spPr>
          <a:xfrm>
            <a:off x="3773942" y="3031094"/>
            <a:ext cx="562928" cy="369332"/>
          </a:xfrm>
          <a:prstGeom prst="rect">
            <a:avLst/>
          </a:prstGeom>
          <a:noFill/>
        </p:spPr>
        <p:txBody>
          <a:bodyPr wrap="square" rtlCol="0">
            <a:spAutoFit/>
          </a:bodyPr>
          <a:lstStyle/>
          <a:p>
            <a:r>
              <a:rPr lang="en-US" dirty="0">
                <a:solidFill>
                  <a:srgbClr val="0070C0"/>
                </a:solidFill>
              </a:rPr>
              <a:t>2nd</a:t>
            </a:r>
          </a:p>
        </p:txBody>
      </p:sp>
      <p:sp>
        <p:nvSpPr>
          <p:cNvPr id="12" name="TextBox 11">
            <a:extLst>
              <a:ext uri="{FF2B5EF4-FFF2-40B4-BE49-F238E27FC236}">
                <a16:creationId xmlns:a16="http://schemas.microsoft.com/office/drawing/2014/main" id="{F69E1BEF-CCB4-4A2C-914B-1147746ADB66}"/>
              </a:ext>
            </a:extLst>
          </p:cNvPr>
          <p:cNvSpPr txBox="1"/>
          <p:nvPr/>
        </p:nvSpPr>
        <p:spPr>
          <a:xfrm>
            <a:off x="4075611" y="4538423"/>
            <a:ext cx="1554479" cy="646331"/>
          </a:xfrm>
          <a:prstGeom prst="rect">
            <a:avLst/>
          </a:prstGeom>
          <a:noFill/>
        </p:spPr>
        <p:txBody>
          <a:bodyPr wrap="square" rtlCol="0">
            <a:spAutoFit/>
          </a:bodyPr>
          <a:lstStyle/>
          <a:p>
            <a:r>
              <a:rPr lang="en-US" dirty="0">
                <a:solidFill>
                  <a:srgbClr val="0070C0"/>
                </a:solidFill>
              </a:rPr>
              <a:t>Internet Sales to Customer</a:t>
            </a:r>
          </a:p>
        </p:txBody>
      </p:sp>
    </p:spTree>
    <p:extLst>
      <p:ext uri="{BB962C8B-B14F-4D97-AF65-F5344CB8AC3E}">
        <p14:creationId xmlns:p14="http://schemas.microsoft.com/office/powerpoint/2010/main" val="123792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097899-F5C3-4D40-901A-C5DE1CF7D53A}"/>
              </a:ext>
            </a:extLst>
          </p:cNvPr>
          <p:cNvPicPr>
            <a:picLocks noChangeAspect="1"/>
          </p:cNvPicPr>
          <p:nvPr/>
        </p:nvPicPr>
        <p:blipFill>
          <a:blip r:embed="rId3"/>
          <a:stretch>
            <a:fillRect/>
          </a:stretch>
        </p:blipFill>
        <p:spPr>
          <a:xfrm>
            <a:off x="2728912" y="557212"/>
            <a:ext cx="6734175" cy="57435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9B2ACD1F-CF41-4D87-ACFF-B188B9A1FDB2}"/>
              </a:ext>
            </a:extLst>
          </p:cNvPr>
          <p:cNvPicPr>
            <a:picLocks noChangeAspect="1"/>
          </p:cNvPicPr>
          <p:nvPr/>
        </p:nvPicPr>
        <p:blipFill>
          <a:blip r:embed="rId6"/>
          <a:stretch>
            <a:fillRect/>
          </a:stretch>
        </p:blipFill>
        <p:spPr>
          <a:xfrm>
            <a:off x="6110288" y="5026027"/>
            <a:ext cx="3028950" cy="400050"/>
          </a:xfrm>
          <a:prstGeom prst="rect">
            <a:avLst/>
          </a:prstGeom>
        </p:spPr>
      </p:pic>
      <p:pic>
        <p:nvPicPr>
          <p:cNvPr id="9" name="Graphic 8" descr="Line Arrow: Clockwise curve">
            <a:extLst>
              <a:ext uri="{FF2B5EF4-FFF2-40B4-BE49-F238E27FC236}">
                <a16:creationId xmlns:a16="http://schemas.microsoft.com/office/drawing/2014/main" id="{BA32D8B4-91D2-43AC-8C9B-AC8B76309D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9001124" y="4597404"/>
            <a:ext cx="914400" cy="914400"/>
          </a:xfrm>
          <a:prstGeom prst="rect">
            <a:avLst/>
          </a:prstGeom>
        </p:spPr>
      </p:pic>
      <p:pic>
        <p:nvPicPr>
          <p:cNvPr id="10" name="Graphic 9" descr="Line Arrow: Clockwise curve">
            <a:extLst>
              <a:ext uri="{FF2B5EF4-FFF2-40B4-BE49-F238E27FC236}">
                <a16:creationId xmlns:a16="http://schemas.microsoft.com/office/drawing/2014/main" id="{38E29322-A680-4AC5-8F40-EBBF33099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396036" y="5008567"/>
            <a:ext cx="914400" cy="914400"/>
          </a:xfrm>
          <a:prstGeom prst="rect">
            <a:avLst/>
          </a:prstGeom>
        </p:spPr>
      </p:pic>
      <p:pic>
        <p:nvPicPr>
          <p:cNvPr id="11" name="Graphic 10" descr="Line Arrow: Clockwise curve">
            <a:extLst>
              <a:ext uri="{FF2B5EF4-FFF2-40B4-BE49-F238E27FC236}">
                <a16:creationId xmlns:a16="http://schemas.microsoft.com/office/drawing/2014/main" id="{18A88291-7C8F-4224-B062-800ADFDAF6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596188" y="5883022"/>
            <a:ext cx="914400" cy="914400"/>
          </a:xfrm>
          <a:prstGeom prst="rect">
            <a:avLst/>
          </a:prstGeom>
        </p:spPr>
      </p:pic>
    </p:spTree>
    <p:extLst>
      <p:ext uri="{BB962C8B-B14F-4D97-AF65-F5344CB8AC3E}">
        <p14:creationId xmlns:p14="http://schemas.microsoft.com/office/powerpoint/2010/main" val="40427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PyImYYGKTaZ_lbag9qvZpJDcWkCMkoPMUWmOTForf88qlJiQ_3WQqfTS1Vyhag3YMt2456w1kEid4WMaMpbpCXkLpsZDzoXG9LYwzWyj91kGYp29TW3F_CBz24Y9Uh-_JaE2_J4AZFTTglhplz1A7z7O-CEYoEG0ewbxC7XSAC6h2ekxdfMiLIw5jUYhfGedRgWi438Oy9p3CRgq4A2vaQIg50KQFRwnfFTf1P3Si2tSHhAAT8QGk1HXTjD4Q5Uf2vqptdMp8UUBpCfyKTvOKp7R5pl3jW9N-Qi2WML5HpRPpjbL35dP-rIot5F9B2LEOkTpY63-Kz6NUOrh9LJUKKDOuRNJYse2gp64DO3SHlHdL1K1rVvJB5cSfakLf33dzyPZIM3krFFYgiGDwT3R3KD65XzoMoHiaZAVaVHuAw5guf7Kaxc_12s44G805oMSLAnbDfqYo5GAJ1ZhGQdTzDJZkKWHIhNkrGfRguXhLLOV_OK6rjgbnXanXcGNA2xdr71BhEql_iaBQFVJ5wQuxNzMhSxxzfjrUAMxngqXKUuNFbJ7-PDhxw5U59S6jQEIDYweSTTahdkRoZwtGPJg2tMrP3AUKPbfrDXkzabX7Cgf7ZNGffFzWrgCXIgEdI_sDkFxujkFw3vHUFOP8_9Anpp00DZ8-WDT=w1080-h608-no">
            <a:extLst>
              <a:ext uri="{FF2B5EF4-FFF2-40B4-BE49-F238E27FC236}">
                <a16:creationId xmlns:a16="http://schemas.microsoft.com/office/drawing/2014/main" id="{91BDB946-F106-4B99-AD05-C07E6A24FE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t="5040" r="-1" b="5325"/>
          <a:stretch/>
        </p:blipFill>
        <p:spPr bwMode="auto">
          <a:xfrm>
            <a:off x="-1350703" y="0"/>
            <a:ext cx="13542703" cy="6886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F75760F3-D465-494C-8474-7BE871F340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AD4F9CBD-090C-4F31-859A-30999CD50FD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2339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5EF3E-3BB0-4494-8645-71906801ED49}"/>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41B898F7-4BEF-470F-964C-FE9945E4C222}"/>
              </a:ext>
            </a:extLst>
          </p:cNvPr>
          <p:cNvSpPr txBox="1"/>
          <p:nvPr/>
        </p:nvSpPr>
        <p:spPr>
          <a:xfrm>
            <a:off x="5966505" y="4609281"/>
            <a:ext cx="2463119" cy="646331"/>
          </a:xfrm>
          <a:prstGeom prst="rect">
            <a:avLst/>
          </a:prstGeom>
          <a:noFill/>
        </p:spPr>
        <p:txBody>
          <a:bodyPr wrap="square" rtlCol="0">
            <a:spAutoFit/>
          </a:bodyPr>
          <a:lstStyle/>
          <a:p>
            <a:r>
              <a:rPr lang="en-US" dirty="0">
                <a:solidFill>
                  <a:schemeClr val="bg1"/>
                </a:solidFill>
              </a:rPr>
              <a:t>Notice the arrow now goes in </a:t>
            </a:r>
            <a:r>
              <a:rPr lang="en-US" b="1" dirty="0">
                <a:solidFill>
                  <a:schemeClr val="bg1"/>
                </a:solidFill>
              </a:rPr>
              <a:t>BOTH</a:t>
            </a:r>
            <a:r>
              <a:rPr lang="en-US" dirty="0">
                <a:solidFill>
                  <a:schemeClr val="bg1"/>
                </a:solidFill>
              </a:rPr>
              <a:t> directions</a:t>
            </a:r>
          </a:p>
        </p:txBody>
      </p:sp>
      <p:cxnSp>
        <p:nvCxnSpPr>
          <p:cNvPr id="6" name="Straight Arrow Connector 5">
            <a:extLst>
              <a:ext uri="{FF2B5EF4-FFF2-40B4-BE49-F238E27FC236}">
                <a16:creationId xmlns:a16="http://schemas.microsoft.com/office/drawing/2014/main" id="{BFABA309-24AE-4F10-A3FF-D6E2C672D8D0}"/>
              </a:ext>
            </a:extLst>
          </p:cNvPr>
          <p:cNvCxnSpPr>
            <a:cxnSpLocks/>
          </p:cNvCxnSpPr>
          <p:nvPr/>
        </p:nvCxnSpPr>
        <p:spPr>
          <a:xfrm flipH="1" flipV="1">
            <a:off x="6662057" y="3429000"/>
            <a:ext cx="442622" cy="118028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Line Arrow: Clockwise curve">
            <a:extLst>
              <a:ext uri="{FF2B5EF4-FFF2-40B4-BE49-F238E27FC236}">
                <a16:creationId xmlns:a16="http://schemas.microsoft.com/office/drawing/2014/main" id="{3F27F723-2B51-4E6A-BB17-340F9841E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V="1">
            <a:off x="250690" y="1296222"/>
            <a:ext cx="914400" cy="914400"/>
          </a:xfrm>
          <a:prstGeom prst="rect">
            <a:avLst/>
          </a:prstGeom>
        </p:spPr>
      </p:pic>
    </p:spTree>
    <p:extLst>
      <p:ext uri="{BB962C8B-B14F-4D97-AF65-F5344CB8AC3E}">
        <p14:creationId xmlns:p14="http://schemas.microsoft.com/office/powerpoint/2010/main" val="42851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B6B49-8AEF-4F73-BFF5-A7765A4CE1E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E6D061A-408A-4433-AD94-4EE82C5AB4D2}"/>
              </a:ext>
            </a:extLst>
          </p:cNvPr>
          <p:cNvSpPr/>
          <p:nvPr/>
        </p:nvSpPr>
        <p:spPr>
          <a:xfrm>
            <a:off x="3195320" y="2064039"/>
            <a:ext cx="533400" cy="25119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95C285D1-9AB2-4A0E-8BDA-DF30F8E54FE7}"/>
              </a:ext>
            </a:extLst>
          </p:cNvPr>
          <p:cNvSpPr txBox="1"/>
          <p:nvPr/>
        </p:nvSpPr>
        <p:spPr>
          <a:xfrm>
            <a:off x="4048268" y="2274838"/>
            <a:ext cx="3693652" cy="1754326"/>
          </a:xfrm>
          <a:prstGeom prst="rect">
            <a:avLst/>
          </a:prstGeom>
          <a:noFill/>
        </p:spPr>
        <p:txBody>
          <a:bodyPr wrap="square" rtlCol="0">
            <a:spAutoFit/>
          </a:bodyPr>
          <a:lstStyle/>
          <a:p>
            <a:r>
              <a:rPr lang="en-US" dirty="0">
                <a:solidFill>
                  <a:srgbClr val="00B050"/>
                </a:solidFill>
              </a:rPr>
              <a:t>Notice our results have changed. Without having to write T-SQL or MDX or any verbose code.</a:t>
            </a:r>
          </a:p>
          <a:p>
            <a:endParaRPr lang="en-US" dirty="0">
              <a:solidFill>
                <a:srgbClr val="00B050"/>
              </a:solidFill>
            </a:endParaRPr>
          </a:p>
          <a:p>
            <a:r>
              <a:rPr lang="en-US" dirty="0">
                <a:solidFill>
                  <a:srgbClr val="00B050"/>
                </a:solidFill>
              </a:rPr>
              <a:t>This is one simple measure because of the relationship in the data model.</a:t>
            </a:r>
          </a:p>
        </p:txBody>
      </p:sp>
    </p:spTree>
    <p:extLst>
      <p:ext uri="{BB962C8B-B14F-4D97-AF65-F5344CB8AC3E}">
        <p14:creationId xmlns:p14="http://schemas.microsoft.com/office/powerpoint/2010/main" val="40169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1</a:t>
            </a:r>
          </a:p>
          <a:p>
            <a:pPr lvl="0"/>
            <a:r>
              <a:rPr lang="en-US" sz="2400" dirty="0">
                <a:solidFill>
                  <a:prstClr val="white"/>
                </a:solidFill>
                <a:latin typeface="Segoe UI Light" panose="020B0502040204020203" pitchFamily="34" charset="0"/>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69634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to Many</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Many to Many</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Filtering</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Single </a:t>
            </a:r>
            <a:r>
              <a:rPr lang="en-US" sz="2400" b="1" dirty="0">
                <a:solidFill>
                  <a:prstClr val="white"/>
                </a:solidFill>
                <a:latin typeface="Segoe UI Light" panose="020B0502040204020203" pitchFamily="34" charset="0"/>
                <a:cs typeface="Segoe UI Light" panose="020B0502040204020203" pitchFamily="34" charset="0"/>
              </a:rPr>
              <a:t>(default)</a:t>
            </a:r>
            <a:endParaRPr kumimoji="0" lang="en-US" sz="2400" b="1"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Both</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09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Cross-Filtering and Time Intelligence</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25259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Using Time Intelligence</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831250"/>
            <a:ext cx="11476934" cy="6974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Segoe UI Light" panose="020B0502040204020203" pitchFamily="34" charset="0"/>
                <a:cs typeface="Segoe UI Light" panose="020B0502040204020203" pitchFamily="34" charset="0"/>
              </a:rPr>
              <a:t>We’re looking at our data but in perspective of time. This year vs last year. So when you’re working with Time Intelligence you need to have a separate table that has a column that has all the dates.</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Comparing Data over Time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Year-to-Date</a:t>
            </a:r>
          </a:p>
          <a:p>
            <a:r>
              <a:rPr lang="en-US" sz="2400" dirty="0">
                <a:solidFill>
                  <a:schemeClr val="bg1"/>
                </a:solidFill>
                <a:latin typeface="Segoe UI Light" panose="020B0502040204020203" pitchFamily="34" charset="0"/>
                <a:cs typeface="Segoe UI Light" panose="020B0502040204020203" pitchFamily="34" charset="0"/>
              </a:rPr>
              <a:t>Year Over Year Growth</a:t>
            </a:r>
          </a:p>
          <a:p>
            <a:r>
              <a:rPr lang="en-US" sz="2400" dirty="0">
                <a:solidFill>
                  <a:schemeClr val="bg1"/>
                </a:solidFill>
                <a:latin typeface="Segoe UI Light" panose="020B0502040204020203" pitchFamily="34" charset="0"/>
                <a:cs typeface="Segoe UI Light" panose="020B0502040204020203" pitchFamily="34" charset="0"/>
              </a:rPr>
              <a:t>Using a Date Table</a:t>
            </a:r>
          </a:p>
        </p:txBody>
      </p:sp>
      <p:pic>
        <p:nvPicPr>
          <p:cNvPr id="23" name="Picture 22">
            <a:extLst>
              <a:ext uri="{FF2B5EF4-FFF2-40B4-BE49-F238E27FC236}">
                <a16:creationId xmlns:a16="http://schemas.microsoft.com/office/drawing/2014/main" id="{7FC6A255-99A4-4111-858A-2A801078F99E}"/>
              </a:ext>
            </a:extLst>
          </p:cNvPr>
          <p:cNvPicPr>
            <a:picLocks noChangeAspect="1"/>
          </p:cNvPicPr>
          <p:nvPr/>
        </p:nvPicPr>
        <p:blipFill rotWithShape="1">
          <a:blip r:embed="rId5"/>
          <a:srcRect t="11401"/>
          <a:stretch/>
        </p:blipFill>
        <p:spPr>
          <a:xfrm>
            <a:off x="4120482" y="3214255"/>
            <a:ext cx="4985876" cy="2410664"/>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196FC4CB-53DA-4322-9F9B-A3506E5827B8}"/>
              </a:ext>
            </a:extLst>
          </p:cNvPr>
          <p:cNvPicPr>
            <a:picLocks noChangeAspect="1"/>
          </p:cNvPicPr>
          <p:nvPr/>
        </p:nvPicPr>
        <p:blipFill>
          <a:blip r:embed="rId6"/>
          <a:stretch>
            <a:fillRect/>
          </a:stretch>
        </p:blipFill>
        <p:spPr>
          <a:xfrm>
            <a:off x="5378007" y="2348770"/>
            <a:ext cx="4948136" cy="2348031"/>
          </a:xfrm>
          <a:prstGeom prst="rect">
            <a:avLst/>
          </a:prstGeom>
          <a:ln w="12700">
            <a:noFill/>
          </a:ln>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AD27536F-2493-4670-A669-1079756FBF3A}"/>
              </a:ext>
            </a:extLst>
          </p:cNvPr>
          <p:cNvPicPr>
            <a:picLocks noChangeAspect="1"/>
          </p:cNvPicPr>
          <p:nvPr/>
        </p:nvPicPr>
        <p:blipFill>
          <a:blip r:embed="rId7"/>
          <a:stretch>
            <a:fillRect/>
          </a:stretch>
        </p:blipFill>
        <p:spPr>
          <a:xfrm>
            <a:off x="6896549" y="1513711"/>
            <a:ext cx="5025901" cy="2835270"/>
          </a:xfrm>
          <a:prstGeom prst="rect">
            <a:avLst/>
          </a:prstGeom>
          <a:effectLst>
            <a:outerShdw blurRad="50800" dist="38100" dir="8100000" algn="tr" rotWithShape="0">
              <a:prstClr val="black">
                <a:alpha val="40000"/>
              </a:prstClr>
            </a:outerShdw>
          </a:effectLst>
        </p:spPr>
      </p:pic>
      <p:sp>
        <p:nvSpPr>
          <p:cNvPr id="28" name="TextBox 27">
            <a:extLst>
              <a:ext uri="{FF2B5EF4-FFF2-40B4-BE49-F238E27FC236}">
                <a16:creationId xmlns:a16="http://schemas.microsoft.com/office/drawing/2014/main" id="{C90F3B7F-78EA-41DC-AC05-074C5203AB7D}"/>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424871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6384F1-215B-42E1-9F4C-12D58ED3CE39}"/>
              </a:ext>
            </a:extLst>
          </p:cNvPr>
          <p:cNvPicPr>
            <a:picLocks noChangeAspect="1"/>
          </p:cNvPicPr>
          <p:nvPr/>
        </p:nvPicPr>
        <p:blipFill>
          <a:blip r:embed="rId5"/>
          <a:stretch>
            <a:fillRect/>
          </a:stretch>
        </p:blipFill>
        <p:spPr>
          <a:xfrm>
            <a:off x="1333941" y="1214322"/>
            <a:ext cx="9524118" cy="5197422"/>
          </a:xfrm>
          <a:prstGeom prst="rect">
            <a:avLst/>
          </a:prstGeom>
        </p:spPr>
      </p:pic>
      <p:sp>
        <p:nvSpPr>
          <p:cNvPr id="5" name="Title 1">
            <a:extLst>
              <a:ext uri="{FF2B5EF4-FFF2-40B4-BE49-F238E27FC236}">
                <a16:creationId xmlns:a16="http://schemas.microsoft.com/office/drawing/2014/main" id="{EEF99EC3-C6DE-4D4C-82CF-F279B39A45DE}"/>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Year over Year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6F43D781-4DF3-492D-8CF2-079F971FFE57}"/>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158557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itle 1">
            <a:extLst>
              <a:ext uri="{FF2B5EF4-FFF2-40B4-BE49-F238E27FC236}">
                <a16:creationId xmlns:a16="http://schemas.microsoft.com/office/drawing/2014/main" id="{F156B875-385D-4EAF-9BDD-4DFADF9E3353}"/>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Quarter over Quarter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1112E95C-CD32-4B89-8255-5E9E98530266}"/>
              </a:ext>
            </a:extLst>
          </p:cNvPr>
          <p:cNvPicPr>
            <a:picLocks noChangeAspect="1"/>
          </p:cNvPicPr>
          <p:nvPr/>
        </p:nvPicPr>
        <p:blipFill>
          <a:blip r:embed="rId5"/>
          <a:stretch>
            <a:fillRect/>
          </a:stretch>
        </p:blipFill>
        <p:spPr>
          <a:xfrm>
            <a:off x="1083204" y="1222973"/>
            <a:ext cx="10025592" cy="5201602"/>
          </a:xfrm>
          <a:prstGeom prst="rect">
            <a:avLst/>
          </a:prstGeom>
        </p:spPr>
      </p:pic>
      <p:sp>
        <p:nvSpPr>
          <p:cNvPr id="11" name="TextBox 10">
            <a:extLst>
              <a:ext uri="{FF2B5EF4-FFF2-40B4-BE49-F238E27FC236}">
                <a16:creationId xmlns:a16="http://schemas.microsoft.com/office/drawing/2014/main" id="{9D68585A-5DB0-4C54-93A1-3E210963BC0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231522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B983A9-76E6-45D7-8A52-2ACCB38606F0}"/>
              </a:ext>
            </a:extLst>
          </p:cNvPr>
          <p:cNvPicPr>
            <a:picLocks noChangeAspect="1"/>
          </p:cNvPicPr>
          <p:nvPr/>
        </p:nvPicPr>
        <p:blipFill>
          <a:blip r:embed="rId5"/>
          <a:stretch>
            <a:fillRect/>
          </a:stretch>
        </p:blipFill>
        <p:spPr>
          <a:xfrm>
            <a:off x="690284" y="1214320"/>
            <a:ext cx="10810808" cy="5130035"/>
          </a:xfrm>
          <a:prstGeom prst="rect">
            <a:avLst/>
          </a:prstGeom>
        </p:spPr>
      </p:pic>
      <p:sp>
        <p:nvSpPr>
          <p:cNvPr id="5" name="Title 1">
            <a:extLst>
              <a:ext uri="{FF2B5EF4-FFF2-40B4-BE49-F238E27FC236}">
                <a16:creationId xmlns:a16="http://schemas.microsoft.com/office/drawing/2014/main" id="{8FDC84FA-5EB9-4A2C-A096-5040C5F72D08}"/>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Month over Month</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18C3C9A4-DE27-4922-8D71-16CDBC2A94C2}"/>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343005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3268D3C-BA85-4001-9157-9298AB9F9BF2}"/>
              </a:ext>
            </a:extLst>
          </p:cNvPr>
          <p:cNvPicPr>
            <a:picLocks noChangeAspect="1"/>
          </p:cNvPicPr>
          <p:nvPr/>
        </p:nvPicPr>
        <p:blipFill>
          <a:blip r:embed="rId5"/>
          <a:stretch>
            <a:fillRect/>
          </a:stretch>
        </p:blipFill>
        <p:spPr>
          <a:xfrm>
            <a:off x="1529148" y="1214321"/>
            <a:ext cx="9133704" cy="5152612"/>
          </a:xfrm>
          <a:prstGeom prst="rect">
            <a:avLst/>
          </a:prstGeom>
        </p:spPr>
      </p:pic>
      <p:sp>
        <p:nvSpPr>
          <p:cNvPr id="6" name="Title 1">
            <a:extLst>
              <a:ext uri="{FF2B5EF4-FFF2-40B4-BE49-F238E27FC236}">
                <a16:creationId xmlns:a16="http://schemas.microsoft.com/office/drawing/2014/main" id="{A3F2E98C-7CD8-4DCB-90C7-A97D5F4F4109}"/>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Week over Week</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B736CA65-8E0C-44DE-9DCE-488FAF4557C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916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Creating Date Tables</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Date Table Requirements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2046394"/>
            <a:ext cx="7248292" cy="189828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One row for every date.</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Span range of possible dates.</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Import from source or create a new table in DAX.</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Mark as a Date Table in Model (Tabular).</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Date column passed to Time Intelligence functions.</a:t>
            </a:r>
          </a:p>
        </p:txBody>
      </p:sp>
      <p:graphicFrame>
        <p:nvGraphicFramePr>
          <p:cNvPr id="14" name="Table 13">
            <a:extLst>
              <a:ext uri="{FF2B5EF4-FFF2-40B4-BE49-F238E27FC236}">
                <a16:creationId xmlns:a16="http://schemas.microsoft.com/office/drawing/2014/main" id="{F1B7EC25-17BA-4221-A13F-0943BC42DA18}"/>
              </a:ext>
            </a:extLst>
          </p:cNvPr>
          <p:cNvGraphicFramePr>
            <a:graphicFrameLocks noGrp="1"/>
          </p:cNvGraphicFramePr>
          <p:nvPr>
            <p:extLst>
              <p:ext uri="{D42A27DB-BD31-4B8C-83A1-F6EECF244321}">
                <p14:modId xmlns:p14="http://schemas.microsoft.com/office/powerpoint/2010/main" val="207383082"/>
              </p:ext>
            </p:extLst>
          </p:nvPr>
        </p:nvGraphicFramePr>
        <p:xfrm>
          <a:off x="7743407" y="1507381"/>
          <a:ext cx="4107521" cy="4555068"/>
        </p:xfrm>
        <a:graphic>
          <a:graphicData uri="http://schemas.openxmlformats.org/drawingml/2006/table">
            <a:tbl>
              <a:tblPr firstRow="1" bandRow="1">
                <a:tableStyleId>{5C22544A-7EE6-4342-B048-85BDC9FD1C3A}</a:tableStyleId>
              </a:tblPr>
              <a:tblGrid>
                <a:gridCol w="2699827">
                  <a:extLst>
                    <a:ext uri="{9D8B030D-6E8A-4147-A177-3AD203B41FA5}">
                      <a16:colId xmlns:a16="http://schemas.microsoft.com/office/drawing/2014/main" val="1231649689"/>
                    </a:ext>
                  </a:extLst>
                </a:gridCol>
                <a:gridCol w="1407694">
                  <a:extLst>
                    <a:ext uri="{9D8B030D-6E8A-4147-A177-3AD203B41FA5}">
                      <a16:colId xmlns:a16="http://schemas.microsoft.com/office/drawing/2014/main" val="3339412050"/>
                    </a:ext>
                  </a:extLst>
                </a:gridCol>
              </a:tblGrid>
              <a:tr h="379589">
                <a:tc>
                  <a:txBody>
                    <a:bodyPr/>
                    <a:lstStyle/>
                    <a:p>
                      <a:r>
                        <a:rPr lang="en-US" dirty="0"/>
                        <a:t>DateKey</a:t>
                      </a:r>
                    </a:p>
                  </a:txBody>
                  <a:tcPr/>
                </a:tc>
                <a:tc>
                  <a:txBody>
                    <a:bodyPr/>
                    <a:lstStyle/>
                    <a:p>
                      <a:r>
                        <a:rPr lang="en-US" dirty="0"/>
                        <a:t>DateLabel</a:t>
                      </a:r>
                    </a:p>
                  </a:txBody>
                  <a:tcPr/>
                </a:tc>
                <a:extLst>
                  <a:ext uri="{0D108BD9-81ED-4DB2-BD59-A6C34878D82A}">
                    <a16:rowId xmlns:a16="http://schemas.microsoft.com/office/drawing/2014/main" val="677584064"/>
                  </a:ext>
                </a:extLst>
              </a:tr>
              <a:tr h="379589">
                <a:tc>
                  <a:txBody>
                    <a:bodyPr/>
                    <a:lstStyle/>
                    <a:p>
                      <a:r>
                        <a:rPr lang="en-US" dirty="0"/>
                        <a:t>1/1/2019 12:00:00 AM</a:t>
                      </a:r>
                    </a:p>
                  </a:txBody>
                  <a:tcPr/>
                </a:tc>
                <a:tc>
                  <a:txBody>
                    <a:bodyPr/>
                    <a:lstStyle/>
                    <a:p>
                      <a:r>
                        <a:rPr lang="en-US" dirty="0"/>
                        <a:t>2019-01-01</a:t>
                      </a:r>
                    </a:p>
                  </a:txBody>
                  <a:tcPr/>
                </a:tc>
                <a:extLst>
                  <a:ext uri="{0D108BD9-81ED-4DB2-BD59-A6C34878D82A}">
                    <a16:rowId xmlns:a16="http://schemas.microsoft.com/office/drawing/2014/main" val="3267001521"/>
                  </a:ext>
                </a:extLst>
              </a:tr>
              <a:tr h="379589">
                <a:tc>
                  <a:txBody>
                    <a:bodyPr/>
                    <a:lstStyle/>
                    <a:p>
                      <a:r>
                        <a:rPr lang="en-US" dirty="0"/>
                        <a:t>1/2/2019 12:00:00 AM</a:t>
                      </a:r>
                    </a:p>
                  </a:txBody>
                  <a:tcPr/>
                </a:tc>
                <a:tc>
                  <a:txBody>
                    <a:bodyPr/>
                    <a:lstStyle/>
                    <a:p>
                      <a:r>
                        <a:rPr lang="en-US" dirty="0"/>
                        <a:t>2019-01-02</a:t>
                      </a:r>
                    </a:p>
                  </a:txBody>
                  <a:tcPr/>
                </a:tc>
                <a:extLst>
                  <a:ext uri="{0D108BD9-81ED-4DB2-BD59-A6C34878D82A}">
                    <a16:rowId xmlns:a16="http://schemas.microsoft.com/office/drawing/2014/main" val="3542473306"/>
                  </a:ext>
                </a:extLst>
              </a:tr>
              <a:tr h="379589">
                <a:tc>
                  <a:txBody>
                    <a:bodyPr/>
                    <a:lstStyle/>
                    <a:p>
                      <a:r>
                        <a:rPr lang="en-US" dirty="0"/>
                        <a:t>1/3/2019 12:00:00 AM</a:t>
                      </a:r>
                    </a:p>
                  </a:txBody>
                  <a:tcPr/>
                </a:tc>
                <a:tc>
                  <a:txBody>
                    <a:bodyPr/>
                    <a:lstStyle/>
                    <a:p>
                      <a:r>
                        <a:rPr lang="en-US" dirty="0"/>
                        <a:t>2019-01-03</a:t>
                      </a:r>
                    </a:p>
                  </a:txBody>
                  <a:tcPr/>
                </a:tc>
                <a:extLst>
                  <a:ext uri="{0D108BD9-81ED-4DB2-BD59-A6C34878D82A}">
                    <a16:rowId xmlns:a16="http://schemas.microsoft.com/office/drawing/2014/main" val="3992659116"/>
                  </a:ext>
                </a:extLst>
              </a:tr>
              <a:tr h="379589">
                <a:tc>
                  <a:txBody>
                    <a:bodyPr/>
                    <a:lstStyle/>
                    <a:p>
                      <a:r>
                        <a:rPr lang="en-US" dirty="0"/>
                        <a:t>1/4/2019 12:00:00 AM</a:t>
                      </a:r>
                    </a:p>
                  </a:txBody>
                  <a:tcPr/>
                </a:tc>
                <a:tc>
                  <a:txBody>
                    <a:bodyPr/>
                    <a:lstStyle/>
                    <a:p>
                      <a:r>
                        <a:rPr lang="en-US" dirty="0"/>
                        <a:t>2019-01-04</a:t>
                      </a:r>
                    </a:p>
                  </a:txBody>
                  <a:tcPr/>
                </a:tc>
                <a:extLst>
                  <a:ext uri="{0D108BD9-81ED-4DB2-BD59-A6C34878D82A}">
                    <a16:rowId xmlns:a16="http://schemas.microsoft.com/office/drawing/2014/main" val="2660688783"/>
                  </a:ext>
                </a:extLst>
              </a:tr>
              <a:tr h="379589">
                <a:tc>
                  <a:txBody>
                    <a:bodyPr/>
                    <a:lstStyle/>
                    <a:p>
                      <a:r>
                        <a:rPr lang="en-US" dirty="0"/>
                        <a:t>1/5/2019 12:00:00 AM</a:t>
                      </a:r>
                    </a:p>
                  </a:txBody>
                  <a:tcPr/>
                </a:tc>
                <a:tc>
                  <a:txBody>
                    <a:bodyPr/>
                    <a:lstStyle/>
                    <a:p>
                      <a:r>
                        <a:rPr lang="en-US" dirty="0"/>
                        <a:t>2019-01-05</a:t>
                      </a:r>
                    </a:p>
                  </a:txBody>
                  <a:tcPr/>
                </a:tc>
                <a:extLst>
                  <a:ext uri="{0D108BD9-81ED-4DB2-BD59-A6C34878D82A}">
                    <a16:rowId xmlns:a16="http://schemas.microsoft.com/office/drawing/2014/main" val="1324232117"/>
                  </a:ext>
                </a:extLst>
              </a:tr>
              <a:tr h="379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2019-01-06</a:t>
                      </a:r>
                    </a:p>
                  </a:txBody>
                  <a:tcPr/>
                </a:tc>
                <a:extLst>
                  <a:ext uri="{0D108BD9-81ED-4DB2-BD59-A6C34878D82A}">
                    <a16:rowId xmlns:a16="http://schemas.microsoft.com/office/drawing/2014/main" val="1147794244"/>
                  </a:ext>
                </a:extLst>
              </a:tr>
              <a:tr h="379589">
                <a:tc>
                  <a:txBody>
                    <a:bodyPr/>
                    <a:lstStyle/>
                    <a:p>
                      <a:r>
                        <a:rPr lang="en-US" dirty="0"/>
                        <a:t>1/7/2019 12:00:00 AM</a:t>
                      </a:r>
                    </a:p>
                  </a:txBody>
                  <a:tcPr/>
                </a:tc>
                <a:tc>
                  <a:txBody>
                    <a:bodyPr/>
                    <a:lstStyle/>
                    <a:p>
                      <a:r>
                        <a:rPr lang="en-US" dirty="0"/>
                        <a:t>2019-01-07</a:t>
                      </a:r>
                    </a:p>
                  </a:txBody>
                  <a:tcPr/>
                </a:tc>
                <a:extLst>
                  <a:ext uri="{0D108BD9-81ED-4DB2-BD59-A6C34878D82A}">
                    <a16:rowId xmlns:a16="http://schemas.microsoft.com/office/drawing/2014/main" val="3138673997"/>
                  </a:ext>
                </a:extLst>
              </a:tr>
              <a:tr h="379589">
                <a:tc>
                  <a:txBody>
                    <a:bodyPr/>
                    <a:lstStyle/>
                    <a:p>
                      <a:r>
                        <a:rPr lang="en-US" dirty="0"/>
                        <a:t>1/8/2019 12:00:00 AM</a:t>
                      </a:r>
                    </a:p>
                  </a:txBody>
                  <a:tcPr/>
                </a:tc>
                <a:tc>
                  <a:txBody>
                    <a:bodyPr/>
                    <a:lstStyle/>
                    <a:p>
                      <a:r>
                        <a:rPr lang="en-US" dirty="0"/>
                        <a:t>2019-01-08</a:t>
                      </a:r>
                    </a:p>
                  </a:txBody>
                  <a:tcPr/>
                </a:tc>
                <a:extLst>
                  <a:ext uri="{0D108BD9-81ED-4DB2-BD59-A6C34878D82A}">
                    <a16:rowId xmlns:a16="http://schemas.microsoft.com/office/drawing/2014/main" val="4236113299"/>
                  </a:ext>
                </a:extLst>
              </a:tr>
              <a:tr h="379589">
                <a:tc>
                  <a:txBody>
                    <a:bodyPr/>
                    <a:lstStyle/>
                    <a:p>
                      <a:r>
                        <a:rPr lang="en-US" dirty="0"/>
                        <a:t>1/9/2019 12:00:00 AM</a:t>
                      </a:r>
                    </a:p>
                  </a:txBody>
                  <a:tcPr/>
                </a:tc>
                <a:tc>
                  <a:txBody>
                    <a:bodyPr/>
                    <a:lstStyle/>
                    <a:p>
                      <a:r>
                        <a:rPr lang="en-US" dirty="0"/>
                        <a:t>2019-01-09</a:t>
                      </a:r>
                    </a:p>
                  </a:txBody>
                  <a:tcPr/>
                </a:tc>
                <a:extLst>
                  <a:ext uri="{0D108BD9-81ED-4DB2-BD59-A6C34878D82A}">
                    <a16:rowId xmlns:a16="http://schemas.microsoft.com/office/drawing/2014/main" val="1193266421"/>
                  </a:ext>
                </a:extLst>
              </a:tr>
              <a:tr h="379589">
                <a:tc>
                  <a:txBody>
                    <a:bodyPr/>
                    <a:lstStyle/>
                    <a:p>
                      <a:r>
                        <a:rPr lang="en-US" dirty="0"/>
                        <a:t>1/10/2019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2019-01-10</a:t>
                      </a:r>
                    </a:p>
                  </a:txBody>
                  <a:tcPr/>
                </a:tc>
                <a:extLst>
                  <a:ext uri="{0D108BD9-81ED-4DB2-BD59-A6C34878D82A}">
                    <a16:rowId xmlns:a16="http://schemas.microsoft.com/office/drawing/2014/main" val="3667913131"/>
                  </a:ext>
                </a:extLst>
              </a:tr>
              <a:tr h="379589">
                <a:tc>
                  <a:txBody>
                    <a:bodyPr/>
                    <a:lstStyle/>
                    <a:p>
                      <a:r>
                        <a:rPr lang="en-US" dirty="0"/>
                        <a:t>1/11/2019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2019-01-11</a:t>
                      </a:r>
                    </a:p>
                  </a:txBody>
                  <a:tcPr/>
                </a:tc>
                <a:extLst>
                  <a:ext uri="{0D108BD9-81ED-4DB2-BD59-A6C34878D82A}">
                    <a16:rowId xmlns:a16="http://schemas.microsoft.com/office/drawing/2014/main" val="856418706"/>
                  </a:ext>
                </a:extLst>
              </a:tr>
            </a:tbl>
          </a:graphicData>
        </a:graphic>
      </p:graphicFrame>
    </p:spTree>
    <p:extLst>
      <p:ext uri="{BB962C8B-B14F-4D97-AF65-F5344CB8AC3E}">
        <p14:creationId xmlns:p14="http://schemas.microsoft.com/office/powerpoint/2010/main" val="48351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75510AB-B451-4DCD-8D2E-C2BF735FA73B}"/>
              </a:ext>
            </a:extLst>
          </p:cNvPr>
          <p:cNvPicPr>
            <a:picLocks noChangeAspect="1"/>
          </p:cNvPicPr>
          <p:nvPr/>
        </p:nvPicPr>
        <p:blipFill rotWithShape="1">
          <a:blip r:embed="rId2"/>
          <a:srcRect b="61511"/>
          <a:stretch/>
        </p:blipFill>
        <p:spPr>
          <a:xfrm>
            <a:off x="977900" y="0"/>
            <a:ext cx="10236200"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2205244" y="2399038"/>
            <a:ext cx="1419225"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3805445" y="2400156"/>
            <a:ext cx="633206"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4648203" y="2399038"/>
            <a:ext cx="450052"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5307806" y="2399038"/>
            <a:ext cx="68341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6200777" y="2399038"/>
            <a:ext cx="747711"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210738" y="1385578"/>
            <a:ext cx="1858342"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9"/>
            <a:extLst>
              <a:ext uri="{FF2B5EF4-FFF2-40B4-BE49-F238E27FC236}">
                <a16:creationId xmlns:a16="http://schemas.microsoft.com/office/drawing/2014/main" id="{2B496D04-4FBB-498F-9367-78D7E0A92A7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1</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Consolas" panose="020B0609020204030204" pitchFamily="49" charset="0"/>
                <a:cs typeface="Segoe UI Light" panose="020B0502040204020203" pitchFamily="34" charset="0"/>
              </a:rPr>
              <a:t>Date =</a:t>
            </a:r>
          </a:p>
          <a:p>
            <a:r>
              <a:rPr lang="en-US" sz="1800" dirty="0">
                <a:solidFill>
                  <a:schemeClr val="bg1"/>
                </a:solidFill>
                <a:latin typeface="Consolas" panose="020B0609020204030204" pitchFamily="49" charset="0"/>
                <a:cs typeface="Segoe UI Light" panose="020B0502040204020203" pitchFamily="34" charset="0"/>
              </a:rPr>
              <a:t>CALENDAR ( DATE ( 2000, 1, 1 ), DATE ( 2025, 12, 31 ) )</a:t>
            </a:r>
          </a:p>
        </p:txBody>
      </p:sp>
      <p:sp>
        <p:nvSpPr>
          <p:cNvPr id="15" name="Title 1">
            <a:extLst>
              <a:ext uri="{FF2B5EF4-FFF2-40B4-BE49-F238E27FC236}">
                <a16:creationId xmlns:a16="http://schemas.microsoft.com/office/drawing/2014/main" id="{B970BBBE-0E18-4964-8A1E-A58AC0E9172C}"/>
              </a:ext>
            </a:extLst>
          </p:cNvPr>
          <p:cNvSpPr txBox="1">
            <a:spLocks/>
          </p:cNvSpPr>
          <p:nvPr/>
        </p:nvSpPr>
        <p:spPr>
          <a:xfrm>
            <a:off x="268927" y="313567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2</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6" name="Title 1">
            <a:extLst>
              <a:ext uri="{FF2B5EF4-FFF2-40B4-BE49-F238E27FC236}">
                <a16:creationId xmlns:a16="http://schemas.microsoft.com/office/drawing/2014/main" id="{F3B762FF-D47B-4CA0-B4C7-C298F4F2AAE9}"/>
              </a:ext>
            </a:extLst>
          </p:cNvPr>
          <p:cNvSpPr txBox="1">
            <a:spLocks/>
          </p:cNvSpPr>
          <p:nvPr/>
        </p:nvSpPr>
        <p:spPr>
          <a:xfrm>
            <a:off x="268927" y="3606152"/>
            <a:ext cx="10799566" cy="1590857"/>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a:t>
            </a:r>
          </a:p>
        </p:txBody>
      </p:sp>
      <p:pic>
        <p:nvPicPr>
          <p:cNvPr id="6" name="Picture 5">
            <a:extLst>
              <a:ext uri="{FF2B5EF4-FFF2-40B4-BE49-F238E27FC236}">
                <a16:creationId xmlns:a16="http://schemas.microsoft.com/office/drawing/2014/main" id="{FEB08C0F-A439-495B-9713-2EAEAE38781D}"/>
              </a:ext>
            </a:extLst>
          </p:cNvPr>
          <p:cNvPicPr>
            <a:picLocks noChangeAspect="1"/>
          </p:cNvPicPr>
          <p:nvPr/>
        </p:nvPicPr>
        <p:blipFill rotWithShape="1">
          <a:blip r:embed="rId5"/>
          <a:srcRect b="57282"/>
          <a:stretch/>
        </p:blipFill>
        <p:spPr>
          <a:xfrm>
            <a:off x="8540667" y="1992947"/>
            <a:ext cx="1257475" cy="1216769"/>
          </a:xfrm>
          <a:prstGeom prst="rect">
            <a:avLst/>
          </a:prstGeom>
        </p:spPr>
      </p:pic>
      <p:pic>
        <p:nvPicPr>
          <p:cNvPr id="7" name="Picture 6">
            <a:extLst>
              <a:ext uri="{FF2B5EF4-FFF2-40B4-BE49-F238E27FC236}">
                <a16:creationId xmlns:a16="http://schemas.microsoft.com/office/drawing/2014/main" id="{966FDE63-B4F6-47A3-A774-86E19531791F}"/>
              </a:ext>
            </a:extLst>
          </p:cNvPr>
          <p:cNvPicPr>
            <a:picLocks noChangeAspect="1"/>
          </p:cNvPicPr>
          <p:nvPr/>
        </p:nvPicPr>
        <p:blipFill>
          <a:blip r:embed="rId6"/>
          <a:stretch>
            <a:fillRect/>
          </a:stretch>
        </p:blipFill>
        <p:spPr>
          <a:xfrm>
            <a:off x="8540667" y="3627583"/>
            <a:ext cx="2924583" cy="2238687"/>
          </a:xfrm>
          <a:prstGeom prst="rect">
            <a:avLst/>
          </a:prstGeom>
        </p:spPr>
      </p:pic>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5754709"/>
            <a:ext cx="11476934" cy="8374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Steps</a:t>
            </a:r>
          </a:p>
          <a:p>
            <a:r>
              <a:rPr lang="en-US" sz="2400" dirty="0">
                <a:solidFill>
                  <a:schemeClr val="bg1"/>
                </a:solidFill>
                <a:latin typeface="Segoe UI Light" panose="020B0502040204020203" pitchFamily="34" charset="0"/>
                <a:cs typeface="Segoe UI Light" panose="020B0502040204020203" pitchFamily="34" charset="0"/>
              </a:rPr>
              <a:t>Under Modeling, click New Table, and paste in formula bar.</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873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6" y="1992947"/>
            <a:ext cx="8475023" cy="4539145"/>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    "</a:t>
            </a:r>
            <a:r>
              <a:rPr lang="en-US" dirty="0" err="1"/>
              <a:t>Monthnumber</a:t>
            </a:r>
            <a:r>
              <a:rPr lang="en-US" dirty="0"/>
              <a:t>", FORMAT ( [Date], "MM" ),</a:t>
            </a:r>
          </a:p>
          <a:p>
            <a:r>
              <a:rPr lang="en-US" dirty="0"/>
              <a:t>    "</a:t>
            </a:r>
            <a:r>
              <a:rPr lang="en-US" dirty="0" err="1"/>
              <a:t>YearMonthnumber</a:t>
            </a:r>
            <a:r>
              <a:rPr lang="en-US" dirty="0"/>
              <a:t>", FORMAT ( [Date], "YYYY/MM" ),</a:t>
            </a:r>
          </a:p>
          <a:p>
            <a:r>
              <a:rPr lang="en-US" dirty="0"/>
              <a:t>    "</a:t>
            </a:r>
            <a:r>
              <a:rPr lang="en-US" dirty="0" err="1"/>
              <a:t>YearMonthShort</a:t>
            </a:r>
            <a:r>
              <a:rPr lang="en-US" dirty="0"/>
              <a:t>", FORMAT ( [Date], "YYYY/mmm" ),</a:t>
            </a:r>
          </a:p>
          <a:p>
            <a:r>
              <a:rPr lang="en-US" dirty="0"/>
              <a:t>    "</a:t>
            </a:r>
            <a:r>
              <a:rPr lang="en-US" dirty="0" err="1"/>
              <a:t>MonthNameShort</a:t>
            </a:r>
            <a:r>
              <a:rPr lang="en-US" dirty="0"/>
              <a:t>", FORMAT ( [Date], "mmm" ),</a:t>
            </a:r>
          </a:p>
          <a:p>
            <a:r>
              <a:rPr lang="en-US" dirty="0"/>
              <a:t>    "</a:t>
            </a:r>
            <a:r>
              <a:rPr lang="en-US" dirty="0" err="1"/>
              <a:t>MonthNameLong</a:t>
            </a:r>
            <a:r>
              <a:rPr lang="en-US" dirty="0"/>
              <a:t>", FORMAT ( [Date], "</a:t>
            </a:r>
            <a:r>
              <a:rPr lang="en-US" dirty="0" err="1"/>
              <a:t>mmmm</a:t>
            </a:r>
            <a:r>
              <a:rPr lang="en-US" dirty="0"/>
              <a:t>" ),</a:t>
            </a:r>
          </a:p>
          <a:p>
            <a:r>
              <a:rPr lang="en-US" dirty="0"/>
              <a:t>    "</a:t>
            </a:r>
            <a:r>
              <a:rPr lang="en-US" dirty="0" err="1"/>
              <a:t>DayOfWeekNumber</a:t>
            </a:r>
            <a:r>
              <a:rPr lang="en-US" dirty="0"/>
              <a:t>", WEEKDAY ( [Date] ),</a:t>
            </a:r>
          </a:p>
          <a:p>
            <a:r>
              <a:rPr lang="en-US" dirty="0"/>
              <a:t>    "</a:t>
            </a:r>
            <a:r>
              <a:rPr lang="en-US" dirty="0" err="1"/>
              <a:t>DayOfWeek</a:t>
            </a:r>
            <a:r>
              <a:rPr lang="en-US" dirty="0"/>
              <a:t>", FORMAT ( [Date], "</a:t>
            </a:r>
            <a:r>
              <a:rPr lang="en-US" dirty="0" err="1"/>
              <a:t>dddd</a:t>
            </a:r>
            <a:r>
              <a:rPr lang="en-US" dirty="0"/>
              <a:t>" ),</a:t>
            </a:r>
          </a:p>
          <a:p>
            <a:r>
              <a:rPr lang="en-US" dirty="0"/>
              <a:t>    "</a:t>
            </a:r>
            <a:r>
              <a:rPr lang="en-US" dirty="0" err="1"/>
              <a:t>DayOfWeekShort</a:t>
            </a:r>
            <a:r>
              <a:rPr lang="en-US" dirty="0"/>
              <a:t>", FORMAT ( [Date], "</a:t>
            </a:r>
            <a:r>
              <a:rPr lang="en-US" dirty="0" err="1"/>
              <a:t>ddd</a:t>
            </a:r>
            <a:r>
              <a:rPr lang="en-US" dirty="0"/>
              <a:t>" ),</a:t>
            </a:r>
          </a:p>
          <a:p>
            <a:r>
              <a:rPr lang="en-US" dirty="0"/>
              <a:t>    "Quarter", "Q" &amp; FORMAT ( [Date], "Q" ),</a:t>
            </a:r>
          </a:p>
          <a:p>
            <a:r>
              <a:rPr lang="en-US" dirty="0"/>
              <a:t>    "</a:t>
            </a:r>
            <a:r>
              <a:rPr lang="en-US" dirty="0" err="1"/>
              <a:t>YearQuarter</a:t>
            </a:r>
            <a:r>
              <a:rPr lang="en-US" dirty="0"/>
              <a:t>", FORMAT ( [Date], "YYYY" ) &amp; "/Q"</a:t>
            </a:r>
          </a:p>
          <a:p>
            <a:r>
              <a:rPr lang="en-US" dirty="0"/>
              <a:t>        &amp; FORMAT ( [Date], "Q" )</a:t>
            </a:r>
          </a:p>
          <a:p>
            <a:r>
              <a:rPr lang="en-US" dirty="0"/>
              <a:t>)</a:t>
            </a:r>
          </a:p>
        </p:txBody>
      </p:sp>
    </p:spTree>
    <p:extLst>
      <p:ext uri="{BB962C8B-B14F-4D97-AF65-F5344CB8AC3E}">
        <p14:creationId xmlns:p14="http://schemas.microsoft.com/office/powerpoint/2010/main" val="1309868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8773C-DCAB-459D-B975-E3BE213FDBF1}"/>
              </a:ext>
            </a:extLst>
          </p:cNvPr>
          <p:cNvPicPr>
            <a:picLocks noChangeAspect="1"/>
          </p:cNvPicPr>
          <p:nvPr/>
        </p:nvPicPr>
        <p:blipFill>
          <a:blip r:embed="rId5"/>
          <a:stretch>
            <a:fillRect/>
          </a:stretch>
        </p:blipFill>
        <p:spPr>
          <a:xfrm>
            <a:off x="0" y="2050747"/>
            <a:ext cx="12192000" cy="3277041"/>
          </a:xfrm>
          <a:prstGeom prst="rect">
            <a:avLst/>
          </a:prstGeom>
        </p:spPr>
      </p:pic>
      <p:sp>
        <p:nvSpPr>
          <p:cNvPr id="6" name="Title 1">
            <a:extLst>
              <a:ext uri="{FF2B5EF4-FFF2-40B4-BE49-F238E27FC236}">
                <a16:creationId xmlns:a16="http://schemas.microsoft.com/office/drawing/2014/main" id="{95E6A224-B6A4-4F7A-B74F-3F4C13E0BC4F}"/>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9" name="Title 1">
            <a:extLst>
              <a:ext uri="{FF2B5EF4-FFF2-40B4-BE49-F238E27FC236}">
                <a16:creationId xmlns:a16="http://schemas.microsoft.com/office/drawing/2014/main" id="{B00EFB13-26BD-4428-BFAD-B69FEE6E288B}"/>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927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572578111"/>
              </p:ext>
            </p:extLst>
          </p:nvPr>
        </p:nvGraphicFramePr>
        <p:xfrm>
          <a:off x="317500" y="2029114"/>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576185157"/>
              </p:ext>
            </p:extLst>
          </p:nvPr>
        </p:nvGraphicFramePr>
        <p:xfrm>
          <a:off x="3949386" y="2029113"/>
          <a:ext cx="4292600" cy="3036712"/>
        </p:xfrm>
        <a:graphic>
          <a:graphicData uri="http://schemas.openxmlformats.org/drawingml/2006/table">
            <a:tbl>
              <a:tblPr firstRow="1" bandRow="1">
                <a:tableStyleId>{5C22544A-7EE6-4342-B048-85BDC9FD1C3A}</a:tableStyleId>
              </a:tblPr>
              <a:tblGrid>
                <a:gridCol w="1222689">
                  <a:extLst>
                    <a:ext uri="{9D8B030D-6E8A-4147-A177-3AD203B41FA5}">
                      <a16:colId xmlns:a16="http://schemas.microsoft.com/office/drawing/2014/main" val="1231649689"/>
                    </a:ext>
                  </a:extLst>
                </a:gridCol>
                <a:gridCol w="923611">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DateSK</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102</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20190101</a:t>
                      </a:r>
                    </a:p>
                  </a:txBody>
                  <a:tcPr/>
                </a:tc>
                <a:tc>
                  <a:txBody>
                    <a:bodyPr/>
                    <a:lstStyle/>
                    <a:p>
                      <a:r>
                        <a:rPr lang="en-US" dirty="0"/>
                        <a:t>101</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20190102</a:t>
                      </a:r>
                    </a:p>
                  </a:txBody>
                  <a:tcPr/>
                </a:tc>
                <a:tc>
                  <a:txBody>
                    <a:bodyPr/>
                    <a:lstStyle/>
                    <a:p>
                      <a:r>
                        <a:rPr lang="en-US" dirty="0"/>
                        <a:t>101</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20190103</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20190103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20190104</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20190105</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537207"/>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537206"/>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458207047"/>
              </p:ext>
            </p:extLst>
          </p:nvPr>
        </p:nvGraphicFramePr>
        <p:xfrm>
          <a:off x="9311244" y="2026447"/>
          <a:ext cx="2309255" cy="2277534"/>
        </p:xfrm>
        <a:graphic>
          <a:graphicData uri="http://schemas.openxmlformats.org/drawingml/2006/table">
            <a:tbl>
              <a:tblPr firstRow="1" bandRow="1">
                <a:tableStyleId>{5C22544A-7EE6-4342-B048-85BDC9FD1C3A}</a:tableStyleId>
              </a:tblPr>
              <a:tblGrid>
                <a:gridCol w="1185305">
                  <a:extLst>
                    <a:ext uri="{9D8B030D-6E8A-4147-A177-3AD203B41FA5}">
                      <a16:colId xmlns:a16="http://schemas.microsoft.com/office/drawing/2014/main" val="1231649689"/>
                    </a:ext>
                  </a:extLst>
                </a:gridCol>
                <a:gridCol w="1123950">
                  <a:extLst>
                    <a:ext uri="{9D8B030D-6E8A-4147-A177-3AD203B41FA5}">
                      <a16:colId xmlns:a16="http://schemas.microsoft.com/office/drawing/2014/main" val="3339412050"/>
                    </a:ext>
                  </a:extLst>
                </a:gridCol>
              </a:tblGrid>
              <a:tr h="379589">
                <a:tc>
                  <a:txBody>
                    <a:bodyPr/>
                    <a:lstStyle/>
                    <a:p>
                      <a:r>
                        <a:rPr lang="en-US" dirty="0" err="1"/>
                        <a:t>DateSK</a:t>
                      </a:r>
                      <a:endParaRPr lang="en-US" dirty="0"/>
                    </a:p>
                  </a:txBody>
                  <a:tcPr/>
                </a:tc>
                <a:tc>
                  <a:txBody>
                    <a:bodyPr/>
                    <a:lstStyle/>
                    <a:p>
                      <a:r>
                        <a:rPr lang="en-US" dirty="0"/>
                        <a:t>Date</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1/1/2019</a:t>
                      </a:r>
                    </a:p>
                  </a:txBody>
                  <a:tcPr/>
                </a:tc>
                <a:extLst>
                  <a:ext uri="{0D108BD9-81ED-4DB2-BD59-A6C34878D82A}">
                    <a16:rowId xmlns:a16="http://schemas.microsoft.com/office/drawing/2014/main" val="3267001521"/>
                  </a:ext>
                </a:extLst>
              </a:tr>
              <a:tr h="379589">
                <a:tc>
                  <a:txBody>
                    <a:bodyPr/>
                    <a:lstStyle/>
                    <a:p>
                      <a:r>
                        <a:rPr lang="en-US" dirty="0"/>
                        <a:t>20190102</a:t>
                      </a:r>
                    </a:p>
                  </a:txBody>
                  <a:tcPr/>
                </a:tc>
                <a:tc>
                  <a:txBody>
                    <a:bodyPr/>
                    <a:lstStyle/>
                    <a:p>
                      <a:r>
                        <a:rPr lang="en-US" dirty="0"/>
                        <a:t>1/2/2019</a:t>
                      </a:r>
                    </a:p>
                  </a:txBody>
                  <a:tcPr/>
                </a:tc>
                <a:extLst>
                  <a:ext uri="{0D108BD9-81ED-4DB2-BD59-A6C34878D82A}">
                    <a16:rowId xmlns:a16="http://schemas.microsoft.com/office/drawing/2014/main" val="3542473306"/>
                  </a:ext>
                </a:extLst>
              </a:tr>
              <a:tr h="379589">
                <a:tc>
                  <a:txBody>
                    <a:bodyPr/>
                    <a:lstStyle/>
                    <a:p>
                      <a:r>
                        <a:rPr lang="en-US" dirty="0"/>
                        <a:t>20190103</a:t>
                      </a:r>
                    </a:p>
                  </a:txBody>
                  <a:tcPr/>
                </a:tc>
                <a:tc>
                  <a:txBody>
                    <a:bodyPr/>
                    <a:lstStyle/>
                    <a:p>
                      <a:r>
                        <a:rPr lang="en-US" dirty="0"/>
                        <a:t>1/3/2019</a:t>
                      </a:r>
                    </a:p>
                  </a:txBody>
                  <a:tcPr/>
                </a:tc>
                <a:extLst>
                  <a:ext uri="{0D108BD9-81ED-4DB2-BD59-A6C34878D82A}">
                    <a16:rowId xmlns:a16="http://schemas.microsoft.com/office/drawing/2014/main" val="3992659116"/>
                  </a:ext>
                </a:extLst>
              </a:tr>
              <a:tr h="379589">
                <a:tc>
                  <a:txBody>
                    <a:bodyPr/>
                    <a:lstStyle/>
                    <a:p>
                      <a:r>
                        <a:rPr lang="en-US" dirty="0"/>
                        <a:t>20190104</a:t>
                      </a:r>
                    </a:p>
                  </a:txBody>
                  <a:tcPr/>
                </a:tc>
                <a:tc>
                  <a:txBody>
                    <a:bodyPr/>
                    <a:lstStyle/>
                    <a:p>
                      <a:r>
                        <a:rPr lang="en-US" dirty="0"/>
                        <a:t>1/4/2019</a:t>
                      </a:r>
                    </a:p>
                  </a:txBody>
                  <a:tcPr/>
                </a:tc>
                <a:extLst>
                  <a:ext uri="{0D108BD9-81ED-4DB2-BD59-A6C34878D82A}">
                    <a16:rowId xmlns:a16="http://schemas.microsoft.com/office/drawing/2014/main" val="2660688783"/>
                  </a:ext>
                </a:extLst>
              </a:tr>
              <a:tr h="379589">
                <a:tc>
                  <a:txBody>
                    <a:bodyPr/>
                    <a:lstStyle/>
                    <a:p>
                      <a:r>
                        <a:rPr lang="en-US" dirty="0"/>
                        <a:t>20190105</a:t>
                      </a:r>
                    </a:p>
                  </a:txBody>
                  <a:tcPr/>
                </a:tc>
                <a:tc>
                  <a:txBody>
                    <a:bodyPr/>
                    <a:lstStyle/>
                    <a:p>
                      <a:r>
                        <a:rPr lang="en-US" dirty="0"/>
                        <a:t>1/5/2019</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10006203" y="1537205"/>
            <a:ext cx="94546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Date</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16788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165214"/>
            <a:ext cx="936498" cy="3"/>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389824"/>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dates was a product purchased? </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389316"/>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681517"/>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773626"/>
            <a:ext cx="4283277" cy="775898"/>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186688" y="4682628"/>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186688" y="2770964"/>
            <a:ext cx="574023" cy="775898"/>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444972"/>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4" y="2401286"/>
            <a:ext cx="2283123" cy="763907"/>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919484"/>
            <a:ext cx="2283124"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DA1856AE-9A32-4027-ADCD-E5BA0810548F}"/>
              </a:ext>
            </a:extLst>
          </p:cNvPr>
          <p:cNvSpPr/>
          <p:nvPr/>
        </p:nvSpPr>
        <p:spPr>
          <a:xfrm>
            <a:off x="317500" y="6144094"/>
            <a:ext cx="11874500" cy="713906"/>
          </a:xfrm>
          <a:prstGeom prst="rect">
            <a:avLst/>
          </a:prstGeom>
        </p:spPr>
        <p:txBody>
          <a:bodyPr>
            <a:noAutofit/>
          </a:bodyPr>
          <a:lstStyle/>
          <a:p>
            <a:pPr>
              <a:lnSpc>
                <a:spcPct val="90000"/>
              </a:lnSpc>
              <a:spcBef>
                <a:spcPct val="0"/>
              </a:spcBef>
            </a:pPr>
            <a:r>
              <a:rPr lang="en-US" dirty="0">
                <a:solidFill>
                  <a:schemeClr val="bg1"/>
                </a:solidFill>
                <a:latin typeface="Segoe UI Light" panose="020B0502040204020203" pitchFamily="34" charset="0"/>
                <a:ea typeface="+mj-ea"/>
                <a:cs typeface="Segoe UI Light" panose="020B0502040204020203" pitchFamily="34" charset="0"/>
              </a:rPr>
              <a:t>Bikes 3, Socks 1, Shoes 0. But Time Intelligence breaks due to filtered date table. Its not a continuous range of dates.</a:t>
            </a:r>
          </a:p>
        </p:txBody>
      </p:sp>
    </p:spTree>
    <p:extLst>
      <p:ext uri="{BB962C8B-B14F-4D97-AF65-F5344CB8AC3E}">
        <p14:creationId xmlns:p14="http://schemas.microsoft.com/office/powerpoint/2010/main" val="6938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 and Time Intelligence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2</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234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03B.pbix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0" name="Picture 9">
            <a:extLst>
              <a:ext uri="{FF2B5EF4-FFF2-40B4-BE49-F238E27FC236}">
                <a16:creationId xmlns:a16="http://schemas.microsoft.com/office/drawing/2014/main" id="{015B41D4-A73F-49C2-A1C6-B68C7B88BFF4}"/>
              </a:ext>
            </a:extLst>
          </p:cNvPr>
          <p:cNvPicPr>
            <a:picLocks noChangeAspect="1"/>
          </p:cNvPicPr>
          <p:nvPr/>
        </p:nvPicPr>
        <p:blipFill>
          <a:blip r:embed="rId6"/>
          <a:stretch>
            <a:fillRect/>
          </a:stretch>
        </p:blipFill>
        <p:spPr>
          <a:xfrm>
            <a:off x="1662112" y="1400175"/>
            <a:ext cx="8867775" cy="4057650"/>
          </a:xfrm>
          <a:prstGeom prst="rect">
            <a:avLst/>
          </a:prstGeom>
        </p:spPr>
      </p:pic>
    </p:spTree>
    <p:extLst>
      <p:ext uri="{BB962C8B-B14F-4D97-AF65-F5344CB8AC3E}">
        <p14:creationId xmlns:p14="http://schemas.microsoft.com/office/powerpoint/2010/main" val="2181232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629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1DFD6-C20B-4D1C-9B01-7FB20681C6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0436198" y="2288621"/>
            <a:ext cx="1323183" cy="8478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5039" y="1804585"/>
            <a:ext cx="914400" cy="914400"/>
          </a:xfrm>
          <a:prstGeom prst="rect">
            <a:avLst/>
          </a:prstGeom>
        </p:spPr>
      </p:pic>
    </p:spTree>
    <p:extLst>
      <p:ext uri="{BB962C8B-B14F-4D97-AF65-F5344CB8AC3E}">
        <p14:creationId xmlns:p14="http://schemas.microsoft.com/office/powerpoint/2010/main" val="3154614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65010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1380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bit.ly/pbi18</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8D452671-9A3B-4B56-B7FB-D61F26387AE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51812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33475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723836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07837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1700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51052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Instructor</a:t>
            </a:r>
            <a:endParaRPr kumimoji="0" lang="en-US"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pic>
        <p:nvPicPr>
          <p:cNvPr id="46" name="Picture 45" descr="A close up of a logo&#10;&#10;Description generated with very high confidence">
            <a:hlinkClick r:id="rId7"/>
            <a:extLst>
              <a:ext uri="{FF2B5EF4-FFF2-40B4-BE49-F238E27FC236}">
                <a16:creationId xmlns:a16="http://schemas.microsoft.com/office/drawing/2014/main" id="{2C66DE7C-A806-45CF-A1B7-359842844104}"/>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8"/>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9"/>
          <a:stretch>
            <a:fillRect/>
          </a:stretch>
        </p:blipFill>
        <p:spPr>
          <a:xfrm>
            <a:off x="3200400" y="1622883"/>
            <a:ext cx="6096000" cy="4857750"/>
          </a:xfrm>
          <a:prstGeom prst="rect">
            <a:avLst/>
          </a:prstGeom>
        </p:spPr>
      </p:pic>
      <p:pic>
        <p:nvPicPr>
          <p:cNvPr id="14" name="Picture 13">
            <a:extLst>
              <a:ext uri="{FF2B5EF4-FFF2-40B4-BE49-F238E27FC236}">
                <a16:creationId xmlns:a16="http://schemas.microsoft.com/office/drawing/2014/main" id="{DC6ADEBC-241E-4456-9329-BEFB71BC97A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7C1DED84-FDF0-48D0-865D-75F5C5DD62F6}"/>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569325BB-6FDC-4DF4-B1CE-33C4917514B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8"/>
          <a:stretch>
            <a:fillRect/>
          </a:stretch>
        </p:blipFill>
        <p:spPr>
          <a:xfrm>
            <a:off x="3048000" y="1000125"/>
            <a:ext cx="6096000" cy="4857750"/>
          </a:xfrm>
          <a:prstGeom prst="rect">
            <a:avLst/>
          </a:prstGeom>
        </p:spPr>
      </p:pic>
      <p:pic>
        <p:nvPicPr>
          <p:cNvPr id="14" name="Picture 13">
            <a:extLst>
              <a:ext uri="{FF2B5EF4-FFF2-40B4-BE49-F238E27FC236}">
                <a16:creationId xmlns:a16="http://schemas.microsoft.com/office/drawing/2014/main" id="{0A8AFD05-548E-4C83-A0D1-875BA8B63F00}"/>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C8F23441-93F0-4E58-BA13-26C3743DFB95}"/>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12FA0635-76DC-4955-9C02-3A8A6659A7F7}"/>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8"/>
          <a:stretch>
            <a:fillRect/>
          </a:stretch>
        </p:blipFill>
        <p:spPr>
          <a:xfrm>
            <a:off x="3048000" y="1285875"/>
            <a:ext cx="6096000" cy="4286250"/>
          </a:xfrm>
          <a:prstGeom prst="rect">
            <a:avLst/>
          </a:prstGeom>
        </p:spPr>
      </p:pic>
      <p:pic>
        <p:nvPicPr>
          <p:cNvPr id="14" name="Picture 13">
            <a:extLst>
              <a:ext uri="{FF2B5EF4-FFF2-40B4-BE49-F238E27FC236}">
                <a16:creationId xmlns:a16="http://schemas.microsoft.com/office/drawing/2014/main" id="{DA58296A-760D-4BBC-AAAA-044EF393D49C}"/>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8"/>
          <a:stretch>
            <a:fillRect/>
          </a:stretch>
        </p:blipFill>
        <p:spPr>
          <a:xfrm>
            <a:off x="3048000" y="1276350"/>
            <a:ext cx="6096000" cy="4305300"/>
          </a:xfrm>
          <a:prstGeom prst="rect">
            <a:avLst/>
          </a:prstGeom>
        </p:spPr>
      </p:pic>
      <p:pic>
        <p:nvPicPr>
          <p:cNvPr id="15" name="Picture 14">
            <a:extLst>
              <a:ext uri="{FF2B5EF4-FFF2-40B4-BE49-F238E27FC236}">
                <a16:creationId xmlns:a16="http://schemas.microsoft.com/office/drawing/2014/main" id="{17863CF3-E314-446A-9D55-AC167255733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a:solidFill>
                  <a:schemeClr val="bg1"/>
                </a:solidFill>
                <a:latin typeface="Segoe UI Light" panose="020B0502040204020203" pitchFamily="34" charset="0"/>
                <a:cs typeface="Segoe UI Light" panose="020B0502040204020203" pitchFamily="34" charset="0"/>
              </a:rPr>
              <a:t>Schedule </a:t>
            </a:r>
            <a:r>
              <a:rPr lang="en-US" sz="2800" i="1" dirty="0">
                <a:solidFill>
                  <a:schemeClr val="bg1"/>
                </a:solidFill>
                <a:latin typeface="Segoe UI Light" panose="020B0502040204020203" pitchFamily="34" charset="0"/>
                <a:cs typeface="Segoe UI Light" panose="020B0502040204020203" pitchFamily="34" charset="0"/>
              </a:rPr>
              <a:t>(times are approximate and will be fluid with the class)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10"/>
          </p:nvPr>
        </p:nvSpPr>
        <p:spPr>
          <a:xfrm>
            <a:off x="184559" y="1371601"/>
            <a:ext cx="11737892" cy="5213838"/>
          </a:xfrm>
        </p:spPr>
        <p:txBody>
          <a:bodyPr>
            <a:normAutofit/>
          </a:bodyPr>
          <a:lstStyle/>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Morning</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09:00 AM – 11:45 AM 	–   Advanced Data Modeling</a:t>
            </a:r>
          </a:p>
          <a:p>
            <a:pPr marL="672161" lvl="3" indent="0">
              <a:lnSpc>
                <a:spcPct val="100000"/>
              </a:lnSpc>
              <a:spcBef>
                <a:spcPts val="0"/>
              </a:spcBef>
              <a:spcAft>
                <a:spcPts val="600"/>
              </a:spcAft>
              <a:buNone/>
            </a:pPr>
            <a:endParaRPr lang="en-US" sz="2800" dirty="0">
              <a:latin typeface="Segoe UI Light" panose="020B0502040204020203" pitchFamily="34" charset="0"/>
              <a:cs typeface="Segoe UI Light" panose="020B0502040204020203" pitchFamily="34" charset="0"/>
            </a:endParaRPr>
          </a:p>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 Afternoon</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11:45 AM – 1:00 PM 	–   Power BI Administration</a:t>
            </a:r>
          </a:p>
        </p:txBody>
      </p:sp>
      <p:sp>
        <p:nvSpPr>
          <p:cNvPr id="4" name="Parallelogram 1">
            <a:extLst>
              <a:ext uri="{FF2B5EF4-FFF2-40B4-BE49-F238E27FC236}">
                <a16:creationId xmlns:a16="http://schemas.microsoft.com/office/drawing/2014/main" id="{0EC8F4B8-6457-4253-8D9E-C1901996CE7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83FB9713-060E-4047-9848-7F582B00942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0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6A51EA09-4C1C-468B-9549-E2860E5284C5}"/>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8"/>
          <a:stretch>
            <a:fillRect/>
          </a:stretch>
        </p:blipFill>
        <p:spPr>
          <a:xfrm>
            <a:off x="3048000" y="619125"/>
            <a:ext cx="6096000" cy="5619750"/>
          </a:xfrm>
          <a:prstGeom prst="rect">
            <a:avLst/>
          </a:prstGeom>
        </p:spPr>
      </p:pic>
      <p:pic>
        <p:nvPicPr>
          <p:cNvPr id="15" name="Picture 14">
            <a:extLst>
              <a:ext uri="{FF2B5EF4-FFF2-40B4-BE49-F238E27FC236}">
                <a16:creationId xmlns:a16="http://schemas.microsoft.com/office/drawing/2014/main" id="{6CC6A8BC-ECF2-477A-8F63-A1B675ED1F4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533529FF-9E51-42BB-A12A-24034552E4AC}"/>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8"/>
          <a:srcRect b="64630"/>
          <a:stretch/>
        </p:blipFill>
        <p:spPr>
          <a:xfrm>
            <a:off x="4062977" y="1509745"/>
            <a:ext cx="4066045" cy="3838510"/>
          </a:xfrm>
          <a:prstGeom prst="rect">
            <a:avLst/>
          </a:prstGeom>
        </p:spPr>
      </p:pic>
      <p:pic>
        <p:nvPicPr>
          <p:cNvPr id="14" name="Picture 13">
            <a:extLst>
              <a:ext uri="{FF2B5EF4-FFF2-40B4-BE49-F238E27FC236}">
                <a16:creationId xmlns:a16="http://schemas.microsoft.com/office/drawing/2014/main" id="{1BD846E7-19F3-4A31-8B11-70B318B24274}"/>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03C6383E-2518-4344-BA5E-4483DE65AA7B}"/>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8"/>
          <a:stretch>
            <a:fillRect/>
          </a:stretch>
        </p:blipFill>
        <p:spPr>
          <a:xfrm>
            <a:off x="3048000" y="481012"/>
            <a:ext cx="6096000" cy="5895975"/>
          </a:xfrm>
          <a:prstGeom prst="rect">
            <a:avLst/>
          </a:prstGeom>
        </p:spPr>
      </p:pic>
      <p:pic>
        <p:nvPicPr>
          <p:cNvPr id="15" name="Picture 14">
            <a:extLst>
              <a:ext uri="{FF2B5EF4-FFF2-40B4-BE49-F238E27FC236}">
                <a16:creationId xmlns:a16="http://schemas.microsoft.com/office/drawing/2014/main" id="{02044335-EE93-4B00-B8FD-2ADA4E9340C8}"/>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106CD2DF-4419-45FD-8B19-B328260D1BCC}"/>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F4E10EFB-2A1A-4B70-AD22-A92F67E04327}"/>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CB1F61C1-D286-43F4-92B1-384472184E35}"/>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3600F0F3-42F8-44D7-9BA4-05A3AF6DBCEA}"/>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EAA55067-4DBE-441A-A54A-F9EAA58CC159}"/>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D971F204-821E-402C-98DB-92D930D419C8}"/>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9"/>
          <a:stretch>
            <a:fillRect/>
          </a:stretch>
        </p:blipFill>
        <p:spPr>
          <a:xfrm>
            <a:off x="4191000" y="3429000"/>
            <a:ext cx="3810000" cy="1524000"/>
          </a:xfrm>
          <a:prstGeom prst="rect">
            <a:avLst/>
          </a:prstGeom>
        </p:spPr>
      </p:pic>
      <p:pic>
        <p:nvPicPr>
          <p:cNvPr id="15" name="Picture 14">
            <a:extLst>
              <a:ext uri="{FF2B5EF4-FFF2-40B4-BE49-F238E27FC236}">
                <a16:creationId xmlns:a16="http://schemas.microsoft.com/office/drawing/2014/main" id="{AC3977C6-F656-40E6-884F-AB1B65CA4732}"/>
              </a:ext>
            </a:extLst>
          </p:cNvPr>
          <p:cNvPicPr>
            <a:picLocks noChangeAspect="1"/>
          </p:cNvPicPr>
          <p:nvPr/>
        </p:nvPicPr>
        <p:blipFill>
          <a:blip r:embed="rId10"/>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456B1624-75D2-4174-8F12-A102A4634CB8}"/>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3" name="Picture 12">
            <a:extLst>
              <a:ext uri="{FF2B5EF4-FFF2-40B4-BE49-F238E27FC236}">
                <a16:creationId xmlns:a16="http://schemas.microsoft.com/office/drawing/2014/main" id="{D8A89DE6-A77C-4C27-B460-23FBD6E8B3E6}"/>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8"/>
          <a:stretch>
            <a:fillRect/>
          </a:stretch>
        </p:blipFill>
        <p:spPr>
          <a:xfrm>
            <a:off x="3048000" y="342900"/>
            <a:ext cx="6096000" cy="6172200"/>
          </a:xfrm>
          <a:prstGeom prst="rect">
            <a:avLst/>
          </a:prstGeom>
        </p:spPr>
      </p:pic>
      <p:pic>
        <p:nvPicPr>
          <p:cNvPr id="15" name="Picture 14">
            <a:extLst>
              <a:ext uri="{FF2B5EF4-FFF2-40B4-BE49-F238E27FC236}">
                <a16:creationId xmlns:a16="http://schemas.microsoft.com/office/drawing/2014/main" id="{7348AE3C-A75E-43B3-A087-9D24E237E1A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5FC03-0185-4118-9E10-E987A09FF56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48577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 </a:t>
            </a:r>
            <a:r>
              <a:rPr lang="en-US" sz="2000" dirty="0">
                <a:solidFill>
                  <a:srgbClr val="F2C812"/>
                </a:solidFill>
              </a:rPr>
              <a:t>(20min)</a:t>
            </a:r>
            <a:endParaRPr lang="en-US" sz="2000" dirty="0"/>
          </a:p>
          <a:p>
            <a:pPr>
              <a:buClr>
                <a:srgbClr val="F2C812"/>
              </a:buClr>
            </a:pPr>
            <a:r>
              <a:rPr lang="en-US" sz="2000" dirty="0"/>
              <a:t>Cross-Filtering and Time Intelligence </a:t>
            </a:r>
            <a:r>
              <a:rPr lang="en-US" sz="2000" dirty="0">
                <a:solidFill>
                  <a:srgbClr val="F2C812"/>
                </a:solidFill>
              </a:rPr>
              <a:t>(20min)</a:t>
            </a:r>
            <a:endParaRPr lang="en-US" sz="2000" dirty="0"/>
          </a:p>
          <a:p>
            <a:pPr>
              <a:buClr>
                <a:srgbClr val="F2C812"/>
              </a:buClr>
            </a:pPr>
            <a:r>
              <a:rPr lang="en-US" sz="2000" dirty="0"/>
              <a:t>Many to Many with DAX </a:t>
            </a:r>
            <a:r>
              <a:rPr lang="en-US" sz="2000" dirty="0">
                <a:solidFill>
                  <a:srgbClr val="F2C812"/>
                </a:solidFill>
              </a:rPr>
              <a:t>(15min)</a:t>
            </a:r>
            <a:endParaRPr lang="en-US" sz="2000" dirty="0"/>
          </a:p>
          <a:p>
            <a:pPr>
              <a:buClr>
                <a:srgbClr val="F2C812"/>
              </a:buClr>
            </a:pPr>
            <a:r>
              <a:rPr lang="en-US" sz="2000" dirty="0"/>
              <a:t>Creating a Bridge Table </a:t>
            </a:r>
            <a:r>
              <a:rPr lang="en-US" sz="2000" dirty="0">
                <a:solidFill>
                  <a:srgbClr val="F2C812"/>
                </a:solidFill>
              </a:rPr>
              <a:t>(20min)</a:t>
            </a:r>
            <a:endParaRPr lang="en-US" sz="2000" dirty="0"/>
          </a:p>
          <a:p>
            <a:pPr>
              <a:buClr>
                <a:srgbClr val="F2C812"/>
              </a:buClr>
            </a:pPr>
            <a:r>
              <a:rPr lang="en-US" sz="2000" dirty="0"/>
              <a:t>Role Playing Tables with DAX </a:t>
            </a:r>
            <a:r>
              <a:rPr lang="en-US" sz="2000" dirty="0">
                <a:solidFill>
                  <a:srgbClr val="F2C812"/>
                </a:solidFill>
              </a:rPr>
              <a:t>(20min)</a:t>
            </a:r>
            <a:endParaRPr lang="en-US" sz="2000" dirty="0"/>
          </a:p>
          <a:p>
            <a:pPr>
              <a:buClr>
                <a:srgbClr val="F2C812"/>
              </a:buClr>
            </a:pPr>
            <a:r>
              <a:rPr lang="en-US" sz="2000" dirty="0"/>
              <a:t>Role Playing Tables without DAX </a:t>
            </a:r>
            <a:r>
              <a:rPr lang="en-US" sz="2000" dirty="0">
                <a:solidFill>
                  <a:srgbClr val="F2C812"/>
                </a:solidFill>
              </a:rPr>
              <a:t>(20min)</a:t>
            </a:r>
            <a:endParaRPr lang="en-US" sz="2000" dirty="0"/>
          </a:p>
          <a:p>
            <a:pPr>
              <a:buClr>
                <a:srgbClr val="F2C812"/>
              </a:buClr>
            </a:pPr>
            <a:r>
              <a:rPr lang="en-US" sz="2000" dirty="0"/>
              <a:t>Mismatched Granularities </a:t>
            </a:r>
            <a:r>
              <a:rPr lang="en-US" sz="2000" dirty="0">
                <a:solidFill>
                  <a:srgbClr val="F2C812"/>
                </a:solidFill>
              </a:rPr>
              <a:t>(30min)</a:t>
            </a:r>
            <a:endParaRPr lang="en-US" sz="2000" dirty="0"/>
          </a:p>
          <a:p>
            <a:pPr>
              <a:buClr>
                <a:srgbClr val="F2C812"/>
              </a:buClr>
            </a:pPr>
            <a:r>
              <a:rPr lang="en-US" sz="2000" dirty="0"/>
              <a:t>Weighted Allocation </a:t>
            </a:r>
            <a:r>
              <a:rPr lang="en-US" sz="2000" dirty="0">
                <a:solidFill>
                  <a:srgbClr val="F2C812"/>
                </a:solidFill>
              </a:rPr>
              <a:t>(20min)</a:t>
            </a:r>
            <a:endParaRPr lang="en-US" sz="2000" dirty="0"/>
          </a:p>
          <a:p>
            <a:pPr>
              <a:buClr>
                <a:srgbClr val="F2C812"/>
              </a:buClr>
            </a:pPr>
            <a:r>
              <a:rPr lang="en-US" sz="2000" dirty="0"/>
              <a:t>Data Refresh Overview </a:t>
            </a:r>
            <a:r>
              <a:rPr lang="en-US" sz="2000" dirty="0">
                <a:solidFill>
                  <a:srgbClr val="F2C812"/>
                </a:solidFill>
              </a:rPr>
              <a:t>(20min)</a:t>
            </a:r>
          </a:p>
          <a:p>
            <a:pPr>
              <a:buClr>
                <a:srgbClr val="F2C812"/>
              </a:buClr>
            </a:pPr>
            <a:r>
              <a:rPr lang="en-US" sz="2000" dirty="0"/>
              <a:t>Scheduling Data Refresh </a:t>
            </a:r>
            <a:r>
              <a:rPr lang="en-US" sz="2000" dirty="0">
                <a:solidFill>
                  <a:srgbClr val="F2C812"/>
                </a:solidFill>
              </a:rPr>
              <a:t>(20min)</a:t>
            </a:r>
          </a:p>
          <a:p>
            <a:pPr>
              <a:buClr>
                <a:srgbClr val="F2C812"/>
              </a:buClr>
            </a:pPr>
            <a:r>
              <a:rPr lang="en-US" sz="2000" dirty="0"/>
              <a:t>Implementing Row Level Security </a:t>
            </a:r>
            <a:r>
              <a:rPr lang="en-US" sz="2000" dirty="0">
                <a:solidFill>
                  <a:srgbClr val="F2C812"/>
                </a:solidFill>
              </a:rPr>
              <a:t>(20min)</a:t>
            </a:r>
          </a:p>
          <a:p>
            <a:pPr>
              <a:buClr>
                <a:srgbClr val="F2C812"/>
              </a:buClr>
            </a:pPr>
            <a:r>
              <a:rPr lang="en-US" sz="2000" dirty="0"/>
              <a:t>Implementing Dynamic Security </a:t>
            </a:r>
            <a:r>
              <a:rPr lang="en-US" sz="2000" dirty="0">
                <a:solidFill>
                  <a:srgbClr val="F2C812"/>
                </a:solidFill>
              </a:rPr>
              <a:t>(15min)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310F2862-2851-4E44-BD80-47B5D729DD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Power BI Embedded </a:t>
            </a:r>
            <a:r>
              <a:rPr lang="en-US" sz="2000" dirty="0">
                <a:solidFill>
                  <a:srgbClr val="F2C812"/>
                </a:solidFill>
              </a:rPr>
              <a:t>(20min)</a:t>
            </a:r>
            <a:endParaRPr lang="en-US" sz="2000" dirty="0"/>
          </a:p>
          <a:p>
            <a:pPr>
              <a:buClr>
                <a:srgbClr val="F2C812"/>
              </a:buClr>
            </a:pPr>
            <a:r>
              <a:rPr lang="en-US" sz="2000" dirty="0"/>
              <a:t>Key Influencers </a:t>
            </a:r>
            <a:r>
              <a:rPr lang="en-US" sz="2000" dirty="0">
                <a:solidFill>
                  <a:srgbClr val="F2C812"/>
                </a:solidFill>
              </a:rPr>
              <a:t>(20min)</a:t>
            </a:r>
            <a:endParaRPr lang="en-US" sz="2000" dirty="0"/>
          </a:p>
          <a:p>
            <a:pPr>
              <a:buClr>
                <a:srgbClr val="F2C812"/>
              </a:buClr>
            </a:pPr>
            <a:r>
              <a:rPr lang="en-US" sz="2000" dirty="0"/>
              <a:t>Automated-ML </a:t>
            </a:r>
            <a:r>
              <a:rPr lang="en-US" sz="2000" dirty="0">
                <a:solidFill>
                  <a:srgbClr val="F2C812"/>
                </a:solidFill>
              </a:rPr>
              <a:t>(20min)</a:t>
            </a:r>
            <a:endParaRPr lang="en-US" sz="2000" dirty="0"/>
          </a:p>
          <a:p>
            <a:pPr>
              <a:buClr>
                <a:srgbClr val="F2C812"/>
              </a:buClr>
            </a:pPr>
            <a:r>
              <a:rPr lang="en-US" sz="2000" dirty="0"/>
              <a:t>New Features Announcements </a:t>
            </a:r>
            <a:r>
              <a:rPr lang="en-US" sz="2000" dirty="0">
                <a:solidFill>
                  <a:srgbClr val="F2C812"/>
                </a:solidFill>
              </a:rPr>
              <a:t>(30min)</a:t>
            </a:r>
            <a:endParaRPr lang="en-US" sz="2000" dirty="0"/>
          </a:p>
          <a:p>
            <a:pPr>
              <a:buClr>
                <a:srgbClr val="F2C812"/>
              </a:buClr>
            </a:pPr>
            <a:r>
              <a:rPr lang="en-US" sz="2000" dirty="0"/>
              <a:t>Q&amp;A + Resources </a:t>
            </a:r>
            <a:r>
              <a:rPr lang="en-US" sz="2000" dirty="0">
                <a:solidFill>
                  <a:srgbClr val="F2C812"/>
                </a:solidFill>
              </a:rPr>
              <a:t>(30min)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B55D18DF-994F-4831-8627-F371621FDF3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411017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91A59-DB62-4CC7-B573-DD8030723C1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356213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834F3-E0B3-43B5-A6A3-12ABC425B5E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07165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27917</TotalTime>
  <Words>8648</Words>
  <Application>Microsoft Office PowerPoint</Application>
  <PresentationFormat>Widescreen</PresentationFormat>
  <Paragraphs>1169</Paragraphs>
  <Slides>147</Slides>
  <Notes>144</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147</vt:i4>
      </vt:variant>
    </vt:vector>
  </HeadingPairs>
  <TitlesOfParts>
    <vt:vector size="160" baseType="lpstr">
      <vt:lpstr>Arial</vt:lpstr>
      <vt:lpstr>Calibri</vt:lpstr>
      <vt:lpstr>Calibri Light</vt:lpstr>
      <vt:lpstr>Consolas</vt:lpstr>
      <vt:lpstr>Gill Sans</vt:lpstr>
      <vt:lpstr>Segoe UI</vt:lpstr>
      <vt:lpstr>Segoe UI (Body)</vt:lpstr>
      <vt:lpstr>Segoe UI Light</vt:lpstr>
      <vt:lpstr>Segoe UI Semibold</vt:lpstr>
      <vt:lpstr>Segoe UI Semilight</vt:lpstr>
      <vt:lpstr>Office Theme</vt:lpstr>
      <vt:lpstr>2_Office Theme</vt:lpstr>
      <vt:lpstr>3_Office Theme</vt:lpstr>
      <vt:lpstr>PowerPoint Presentation</vt:lpstr>
      <vt:lpstr>Please silence cell phones</vt:lpstr>
      <vt:lpstr>PowerPoint Presentation</vt:lpstr>
      <vt:lpstr>PowerPoint Presentation</vt:lpstr>
      <vt:lpstr>PowerPoint Presentation</vt:lpstr>
      <vt:lpstr>PowerPoint Presentation</vt:lpstr>
      <vt:lpstr>Schedule (times are approximate and will be fluid with the class)</vt:lpstr>
      <vt:lpstr>Agenda</vt:lpstr>
      <vt:lpstr>Agenda</vt:lpstr>
      <vt:lpstr>Advanced Data Modeling</vt:lpstr>
      <vt:lpstr>PowerPoint Presentation</vt:lpstr>
      <vt:lpstr>PowerPoint Presentation</vt:lpstr>
      <vt:lpstr>PowerPoint Presentation</vt:lpstr>
      <vt:lpstr>Cross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Filtering and Time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
  <cp:keywords>Power BI, Dashboard</cp:keywords>
  <cp:lastModifiedBy>Hiram Fleitas</cp:lastModifiedBy>
  <cp:revision>525</cp:revision>
  <dcterms:created xsi:type="dcterms:W3CDTF">2016-05-30T15:33:26Z</dcterms:created>
  <dcterms:modified xsi:type="dcterms:W3CDTF">2019-12-17T21:15:11Z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